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483" r:id="rId2"/>
    <p:sldId id="565" r:id="rId3"/>
    <p:sldId id="566" r:id="rId4"/>
    <p:sldId id="568" r:id="rId5"/>
    <p:sldId id="569" r:id="rId6"/>
    <p:sldId id="570" r:id="rId7"/>
    <p:sldId id="571" r:id="rId8"/>
    <p:sldId id="572" r:id="rId9"/>
    <p:sldId id="573" r:id="rId10"/>
    <p:sldId id="575" r:id="rId11"/>
    <p:sldId id="576" r:id="rId12"/>
    <p:sldId id="578" r:id="rId13"/>
    <p:sldId id="579" r:id="rId14"/>
    <p:sldId id="577" r:id="rId15"/>
    <p:sldId id="580" r:id="rId16"/>
    <p:sldId id="584" r:id="rId17"/>
    <p:sldId id="585" r:id="rId18"/>
    <p:sldId id="586" r:id="rId19"/>
    <p:sldId id="587" r:id="rId20"/>
    <p:sldId id="588" r:id="rId21"/>
    <p:sldId id="593" r:id="rId22"/>
    <p:sldId id="594" r:id="rId23"/>
    <p:sldId id="590" r:id="rId24"/>
    <p:sldId id="592" r:id="rId25"/>
    <p:sldId id="563" r:id="rId26"/>
    <p:sldId id="564" r:id="rId27"/>
    <p:sldId id="595" r:id="rId28"/>
    <p:sldId id="596" r:id="rId29"/>
    <p:sldId id="597" r:id="rId30"/>
    <p:sldId id="598" r:id="rId31"/>
    <p:sldId id="603" r:id="rId32"/>
    <p:sldId id="604" r:id="rId33"/>
    <p:sldId id="605" r:id="rId34"/>
    <p:sldId id="600" r:id="rId35"/>
    <p:sldId id="599" r:id="rId36"/>
    <p:sldId id="601" r:id="rId37"/>
    <p:sldId id="602" r:id="rId38"/>
    <p:sldId id="606" r:id="rId39"/>
    <p:sldId id="54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é Morai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74" autoAdjust="0"/>
    <p:restoredTop sz="88787" autoAdjust="0"/>
  </p:normalViewPr>
  <p:slideViewPr>
    <p:cSldViewPr snapToGrid="0" snapToObjects="1">
      <p:cViewPr>
        <p:scale>
          <a:sx n="85" d="100"/>
          <a:sy n="85" d="100"/>
        </p:scale>
        <p:origin x="168" y="588"/>
      </p:cViewPr>
      <p:guideLst>
        <p:guide orient="horz" pos="2160"/>
        <p:guide pos="2880"/>
      </p:guideLst>
    </p:cSldViewPr>
  </p:slideViewPr>
  <p:notesTextViewPr>
    <p:cViewPr>
      <p:scale>
        <a:sx n="70" d="100"/>
        <a:sy n="7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DC7FD-62C2-FE48-8E53-3B398CF9505B}" type="datetimeFigureOut">
              <a:rPr lang="en-US" smtClean="0"/>
              <a:t>10/11/2017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7BA69-FB2F-B14D-9190-5848ED81A120}" type="slidenum">
              <a:rPr lang="en-US" smtClean="0"/>
              <a:t>‹N°›</a:t>
            </a:fld>
            <a:endParaRPr lang="en-US" dirty="0"/>
          </a:p>
        </p:txBody>
      </p:sp>
    </p:spTree>
    <p:extLst>
      <p:ext uri="{BB962C8B-B14F-4D97-AF65-F5344CB8AC3E}">
        <p14:creationId xmlns:p14="http://schemas.microsoft.com/office/powerpoint/2010/main" val="1202889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1</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fMRI measured br act while partic read or listened to Port sentences related to general knowl / to decide true or false</a:t>
            </a:r>
          </a:p>
          <a:p>
            <a:r>
              <a:rPr lang="en-US">
                <a:ea typeface="ＭＳ Ｐゴシック" charset="0"/>
                <a:cs typeface="ＭＳ Ｐゴシック" charset="0"/>
              </a:rPr>
              <a:t>—&gt; (left) common areas of activ in the left inf frontal + middle temp gyri (areas involved with compr)</a:t>
            </a:r>
          </a:p>
          <a:p>
            <a:r>
              <a:rPr lang="en-US">
                <a:ea typeface="ＭＳ Ｐゴシック" charset="0"/>
                <a:cs typeface="ＭＳ Ｐゴシック" charset="0"/>
              </a:rPr>
              <a:t>Read associated with act in left inf occ (so small bec listening also activates part of area recycled for read)</a:t>
            </a:r>
          </a:p>
          <a:p>
            <a:r>
              <a:rPr lang="en-US">
                <a:ea typeface="ＭＳ Ｐゴシック" charset="0"/>
                <a:cs typeface="ＭＳ Ｐゴシック" charset="0"/>
              </a:rPr>
              <a:t>Listen with activ in extensive parts of temp cortex</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9CE3F5F-4999-EF4C-BC3F-9DB83B4CF412}" type="slidenum">
              <a:rPr lang="fr-FR" sz="1200"/>
              <a:pPr/>
              <a:t>10</a:t>
            </a:fld>
            <a:endParaRPr 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1F9960C-EB46-8F47-BB15-084819045C2F}" type="slidenum">
              <a:rPr lang="fr-FR" sz="1200"/>
              <a:pPr/>
              <a:t>11</a:t>
            </a:fld>
            <a:endParaRPr lang="fr-FR"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ea typeface="ＭＳ Ｐゴシック" charset="0"/>
                <a:cs typeface="ＭＳ Ｐゴシック" charset="0"/>
              </a:rPr>
              <a:t>I’ll examine idea that the ident of written Ws takes place in the ventral occipito-temporal area of the left fusiform gyrus</a:t>
            </a:r>
          </a:p>
          <a:p>
            <a:r>
              <a:rPr lang="pt-PT">
                <a:ea typeface="ＭＳ Ｐゴシック" charset="0"/>
                <a:cs typeface="ＭＳ Ｐゴシック" charset="0"/>
              </a:rPr>
              <a:t>2 issues are disputed: 1. The degree of selectivity </a:t>
            </a:r>
            <a:r>
              <a:rPr lang="en-US">
                <a:ea typeface="ＭＳ Ｐゴシック" charset="0"/>
                <a:cs typeface="ＭＳ Ｐゴシック" charset="0"/>
              </a:rPr>
              <a:t>–</a:t>
            </a:r>
            <a:r>
              <a:rPr lang="pt-PT">
                <a:ea typeface="ＭＳ Ｐゴシック" charset="0"/>
                <a:cs typeface="ＭＳ Ｐゴシック" charset="0"/>
              </a:rPr>
              <a:t> Dehaene: VWFA only overlaps to some extent with regions of the same structure that respond maximally tio faces &amp; objects; Price &amp; Devlin: there are no neurons exclusive to reading or that respond more to ww in any circumstance.</a:t>
            </a:r>
          </a:p>
          <a:p>
            <a:r>
              <a:rPr lang="pt-PT">
                <a:ea typeface="ＭＳ Ｐゴシック" charset="0"/>
                <a:cs typeface="ＭＳ Ｐゴシック" charset="0"/>
              </a:rPr>
              <a:t>2. </a:t>
            </a:r>
            <a:r>
              <a:rPr lang="en-US">
                <a:ea typeface="ＭＳ Ｐゴシック" charset="0"/>
                <a:cs typeface="ＭＳ Ｐゴシック" charset="0"/>
              </a:rPr>
              <a:t>W</a:t>
            </a:r>
            <a:r>
              <a:rPr lang="pt-PT">
                <a:ea typeface="ＭＳ Ｐゴシック" charset="0"/>
                <a:cs typeface="ＭＳ Ｐゴシック" charset="0"/>
              </a:rPr>
              <a:t>hether knowl about ww is repres in this area or just emerges from a larger network activity (conn-like approach)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E826AEA-F5F8-D84B-8532-D235C829A30D}" type="slidenum">
              <a:rPr lang="fr-FR" sz="1200"/>
              <a:pPr/>
              <a:t>12</a:t>
            </a:fld>
            <a:endParaRPr lang="fr-FR"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ea typeface="ＭＳ Ｐゴシック" charset="0"/>
                <a:cs typeface="ＭＳ Ｐゴシック" charset="0"/>
              </a:rPr>
              <a:t>Research on the VWFA... </a:t>
            </a:r>
            <a:r>
              <a:rPr lang="en-US">
                <a:ea typeface="ＭＳ Ｐゴシック" charset="0"/>
                <a:cs typeface="ＭＳ Ｐゴシック" charset="0"/>
              </a:rPr>
              <a:t>h</a:t>
            </a:r>
            <a:r>
              <a:rPr lang="pt-PT">
                <a:ea typeface="ＭＳ Ｐゴシック" charset="0"/>
                <a:cs typeface="ＭＳ Ｐゴシック" charset="0"/>
              </a:rPr>
              <a:t>as shown that it responds to...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27185D2-5F0C-6849-8944-274F93D4E136}" type="slidenum">
              <a:rPr lang="fr-FR" sz="1200"/>
              <a:pPr/>
              <a:t>13</a:t>
            </a:fld>
            <a:endParaRPr lang="fr-FR"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ea typeface="ＭＳ Ｐゴシック" charset="0"/>
                <a:cs typeface="ＭＳ Ｐゴシック" charset="0"/>
              </a:rPr>
              <a:t>One phenomenon that has been used to study the funct of VWFA is the reduction of activation due to masked priming (that interrupts processing)</a:t>
            </a:r>
          </a:p>
          <a:p>
            <a:r>
              <a:rPr lang="pt-PT">
                <a:ea typeface="ＭＳ Ｐゴシック" charset="0"/>
                <a:cs typeface="ＭＳ Ｐゴシック" charset="0"/>
              </a:rPr>
              <a:t>This reduction occurs both when P and T are written with same font or case oand in different fonts or cases. So what is critical is not the physical appearance of the letters but their abstract identity. </a:t>
            </a:r>
          </a:p>
          <a:p>
            <a:r>
              <a:rPr lang="pt-PT">
                <a:ea typeface="ＭＳ Ｐゴシック" charset="0"/>
                <a:cs typeface="ＭＳ Ｐゴシック" charset="0"/>
              </a:rPr>
              <a:t>This also shows that the abstract priming effect occurs at an unconscious perceptual level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ln/>
        </p:spPr>
      </p:sp>
      <p:sp>
        <p:nvSpPr>
          <p:cNvPr id="1402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In addition from posterior to more anterior sites, there is a gradient…</a:t>
            </a:r>
          </a:p>
        </p:txBody>
      </p:sp>
      <p:sp>
        <p:nvSpPr>
          <p:cNvPr id="1402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DAAF730-2FC0-A649-9652-6C4F48755BD4}" type="slidenum">
              <a:rPr lang="fr-FR" sz="1200"/>
              <a:pPr/>
              <a:t>14</a:t>
            </a:fld>
            <a:endParaRPr lang="fr-F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a:ln/>
        </p:spPr>
      </p:sp>
      <p:sp>
        <p:nvSpPr>
          <p:cNvPr id="163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0"/>
                <a:cs typeface="ＭＳ Ｐゴシック" charset="0"/>
              </a:rPr>
              <a:t>…</a:t>
            </a:r>
            <a:endParaRPr lang="en-US" dirty="0">
              <a:ea typeface="ＭＳ Ｐゴシック" charset="0"/>
              <a:cs typeface="ＭＳ Ｐゴシック" charset="0"/>
            </a:endParaRPr>
          </a:p>
        </p:txBody>
      </p:sp>
      <p:sp>
        <p:nvSpPr>
          <p:cNvPr id="163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3A3300D-9A9D-9845-B9C3-E31F1F522EE1}" type="slidenum">
              <a:rPr lang="fr-FR" sz="1200"/>
              <a:pPr/>
              <a:t>15</a:t>
            </a:fld>
            <a:endParaRPr 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a:ln/>
        </p:spPr>
      </p:sp>
      <p:sp>
        <p:nvSpPr>
          <p:cNvPr id="163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0"/>
                <a:cs typeface="ＭＳ Ｐゴシック" charset="0"/>
              </a:rPr>
              <a:t>…</a:t>
            </a:r>
            <a:endParaRPr lang="en-US" dirty="0">
              <a:ea typeface="ＭＳ Ｐゴシック" charset="0"/>
              <a:cs typeface="ＭＳ Ｐゴシック" charset="0"/>
            </a:endParaRPr>
          </a:p>
        </p:txBody>
      </p:sp>
      <p:sp>
        <p:nvSpPr>
          <p:cNvPr id="163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3A3300D-9A9D-9845-B9C3-E31F1F522EE1}" type="slidenum">
              <a:rPr lang="fr-FR" sz="1200"/>
              <a:pPr/>
              <a:t>16</a:t>
            </a:fld>
            <a:endParaRPr 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Neural plasticity also allows children who present a lesion at the L O-T region to develop the W identification mechanisms in the R hemisphere. This happened with a girl that had surgery at the age of 4 in the ventral posterior region of the L hemisphere. Later she learned to read using the R hemisphere</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1E05FFF-5B36-B740-AC78-F891BF25609A}" type="slidenum">
              <a:rPr lang="fr-FR" sz="1200"/>
              <a:pPr/>
              <a:t>17</a:t>
            </a:fld>
            <a:endParaRPr 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1E05FFF-5B36-B740-AC78-F891BF25609A}" type="slidenum">
              <a:rPr lang="fr-FR" sz="1200"/>
              <a:pPr/>
              <a:t>18</a:t>
            </a:fld>
            <a:endParaRPr lang="fr-F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1E05FFF-5B36-B740-AC78-F891BF25609A}" type="slidenum">
              <a:rPr lang="fr-FR" sz="1200"/>
              <a:pPr/>
              <a:t>19</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2</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1E05FFF-5B36-B740-AC78-F891BF25609A}" type="slidenum">
              <a:rPr lang="fr-FR" sz="1200"/>
              <a:pPr/>
              <a:t>20</a:t>
            </a:fld>
            <a:endParaRPr lang="fr-F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Yellow voxels, greater activations to written sentences (localizer runs) in Brazilian ex-illiterates than in illiterates, Red voxels, greater activations to the same stimuli in Brazilian ex-illiterates than in Brazilian literates</a:t>
            </a:r>
          </a:p>
          <a:p>
            <a:r>
              <a:rPr lang="en-US" sz="1200" b="0" i="0" u="none" strike="noStrike" kern="1200" baseline="0" dirty="0" smtClean="0">
                <a:solidFill>
                  <a:schemeClr val="tx1"/>
                </a:solidFill>
                <a:latin typeface="+mn-lt"/>
                <a:ea typeface="ＭＳ Ｐゴシック" charset="0"/>
                <a:cs typeface="ＭＳ Ｐゴシック" charset="0"/>
              </a:rPr>
              <a:t>NB In agreement with this interpretation, their activation was not found in the absence of explicit reading instructions, i.e. during the mere presentation of letter strings forming </a:t>
            </a:r>
            <a:r>
              <a:rPr lang="en-US" sz="1200" b="0" i="0" u="none" strike="noStrike" kern="1200" baseline="0" dirty="0" err="1" smtClean="0">
                <a:solidFill>
                  <a:schemeClr val="tx1"/>
                </a:solidFill>
                <a:latin typeface="+mn-lt"/>
                <a:ea typeface="ＭＳ Ｐゴシック" charset="0"/>
                <a:cs typeface="ＭＳ Ｐゴシック" charset="0"/>
              </a:rPr>
              <a:t>pseudowords</a:t>
            </a:r>
            <a:r>
              <a:rPr lang="en-US" sz="1200" b="0" i="0" u="none" strike="noStrike" kern="1200" baseline="0" dirty="0" smtClean="0">
                <a:solidFill>
                  <a:schemeClr val="tx1"/>
                </a:solidFill>
                <a:latin typeface="+mn-lt"/>
                <a:ea typeface="ＭＳ Ｐゴシック" charset="0"/>
                <a:cs typeface="ＭＳ Ｐゴシック" charset="0"/>
              </a:rPr>
              <a:t> during the visual runs</a:t>
            </a:r>
            <a:endParaRPr lang="en-US" dirty="0"/>
          </a:p>
        </p:txBody>
      </p:sp>
      <p:sp>
        <p:nvSpPr>
          <p:cNvPr id="4" name="Slide Number Placeholder 3"/>
          <p:cNvSpPr>
            <a:spLocks noGrp="1"/>
          </p:cNvSpPr>
          <p:nvPr>
            <p:ph type="sldNum" sz="quarter" idx="10"/>
          </p:nvPr>
        </p:nvSpPr>
        <p:spPr/>
        <p:txBody>
          <a:bodyPr/>
          <a:lstStyle/>
          <a:p>
            <a:pPr>
              <a:defRPr/>
            </a:pPr>
            <a:fld id="{5A6A9D77-CBAF-754F-892B-AFCBD91D99E9}" type="slidenum">
              <a:rPr lang="en-US" smtClean="0"/>
              <a:pPr>
                <a:defRPr/>
              </a:pPr>
              <a:t>21</a:t>
            </a:fld>
            <a:endParaRPr lang="en-US"/>
          </a:p>
        </p:txBody>
      </p:sp>
    </p:spTree>
    <p:extLst>
      <p:ext uri="{BB962C8B-B14F-4D97-AF65-F5344CB8AC3E}">
        <p14:creationId xmlns:p14="http://schemas.microsoft.com/office/powerpoint/2010/main" val="181824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pt-BR" sz="1200" dirty="0" smtClean="0">
                <a:solidFill>
                  <a:srgbClr val="000090"/>
                </a:solidFill>
                <a:latin typeface="Times New Roman"/>
              </a:rPr>
              <a:t>V1 = </a:t>
            </a:r>
            <a:r>
              <a:rPr lang="pt-BR" sz="1200" b="1" dirty="0" smtClean="0">
                <a:solidFill>
                  <a:srgbClr val="000090"/>
                </a:solidFill>
                <a:latin typeface="Times New Roman"/>
              </a:rPr>
              <a:t>Efeito de treinamento perceptual</a:t>
            </a:r>
            <a:r>
              <a:rPr lang="pt-BR" sz="1200" dirty="0" smtClean="0">
                <a:solidFill>
                  <a:srgbClr val="000090"/>
                </a:solidFill>
                <a:latin typeface="Times New Roman"/>
              </a:rPr>
              <a:t>: </a:t>
            </a:r>
            <a:r>
              <a:rPr lang="pt-BR" sz="1200" dirty="0" smtClean="0">
                <a:latin typeface="Times New Roman"/>
              </a:rPr>
              <a:t>treinamento extensivo na identificação de um alvo específico numa posição específica</a:t>
            </a:r>
          </a:p>
          <a:p>
            <a:r>
              <a:rPr lang="pt-BR" sz="1200" dirty="0" smtClean="0">
                <a:latin typeface="Times New Roman"/>
              </a:rPr>
              <a:t>E outro</a:t>
            </a:r>
            <a:r>
              <a:rPr lang="pt-BR" sz="1200" baseline="0" dirty="0" smtClean="0">
                <a:latin typeface="Times New Roman"/>
              </a:rPr>
              <a:t> estudo com </a:t>
            </a:r>
            <a:r>
              <a:rPr lang="pt-BR" sz="1200" baseline="0" dirty="0" err="1" smtClean="0">
                <a:latin typeface="Times New Roman"/>
              </a:rPr>
              <a:t>Pes</a:t>
            </a:r>
            <a:r>
              <a:rPr lang="pt-BR" sz="1200" baseline="0" dirty="0" smtClean="0">
                <a:latin typeface="Times New Roman"/>
              </a:rPr>
              <a:t> mostrou que isto</a:t>
            </a:r>
            <a:r>
              <a:rPr lang="pt-BR" sz="1200" dirty="0" smtClean="0">
                <a:latin typeface="Times New Roman"/>
              </a:rPr>
              <a:t> acontece muito rapidamente no </a:t>
            </a:r>
            <a:r>
              <a:rPr lang="pt-BR" sz="1200" dirty="0" smtClean="0"/>
              <a:t>processamento</a:t>
            </a:r>
            <a:r>
              <a:rPr lang="pt-BR" sz="1200" b="1" dirty="0" smtClean="0">
                <a:solidFill>
                  <a:srgbClr val="000090"/>
                </a:solidFill>
              </a:rPr>
              <a:t>: &lt; 150 </a:t>
            </a:r>
            <a:r>
              <a:rPr lang="pt-BR" sz="1200" b="1" dirty="0" err="1" smtClean="0">
                <a:solidFill>
                  <a:srgbClr val="000090"/>
                </a:solidFill>
              </a:rPr>
              <a:t>ms</a:t>
            </a:r>
            <a:r>
              <a:rPr lang="pt-BR" sz="1200" dirty="0" smtClean="0"/>
              <a:t> apos a </a:t>
            </a:r>
            <a:r>
              <a:rPr lang="pt-BR" sz="1200" dirty="0" err="1" smtClean="0"/>
              <a:t>apresentaçao</a:t>
            </a:r>
            <a:r>
              <a:rPr lang="pt-BR" sz="1200" dirty="0" smtClean="0"/>
              <a:t> do estimulo</a:t>
            </a:r>
            <a:endParaRPr lang="pt-BR" dirty="0" smtClean="0"/>
          </a:p>
          <a:p>
            <a:endParaRPr lang="en-US" dirty="0"/>
          </a:p>
        </p:txBody>
      </p:sp>
      <p:sp>
        <p:nvSpPr>
          <p:cNvPr id="4" name="Slide Number Placeholder 3"/>
          <p:cNvSpPr>
            <a:spLocks noGrp="1"/>
          </p:cNvSpPr>
          <p:nvPr>
            <p:ph type="sldNum" sz="quarter" idx="10"/>
          </p:nvPr>
        </p:nvSpPr>
        <p:spPr/>
        <p:txBody>
          <a:bodyPr/>
          <a:lstStyle/>
          <a:p>
            <a:fld id="{D8ED1CDD-C3F7-4C4C-ACB8-189EA61317E6}"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Corrélats</a:t>
            </a:r>
            <a:r>
              <a:rPr lang="en-US" b="1" dirty="0" smtClean="0"/>
              <a:t> </a:t>
            </a:r>
            <a:r>
              <a:rPr lang="en-US" b="1" dirty="0" err="1" smtClean="0"/>
              <a:t>structuraux</a:t>
            </a:r>
            <a:r>
              <a:rPr lang="en-US" b="1" dirty="0" smtClean="0"/>
              <a:t> des liens </a:t>
            </a:r>
            <a:r>
              <a:rPr lang="en-US" b="1" dirty="0" err="1" smtClean="0"/>
              <a:t>renforcés</a:t>
            </a:r>
            <a:r>
              <a:rPr lang="en-US" b="1" dirty="0" smtClean="0"/>
              <a:t> entre VWFA et PT (</a:t>
            </a:r>
            <a:r>
              <a:rPr lang="en-US" b="1" dirty="0" err="1" smtClean="0"/>
              <a:t>auditif</a:t>
            </a:r>
            <a:r>
              <a:rPr lang="en-US" b="1" dirty="0" smtClean="0"/>
              <a:t> </a:t>
            </a:r>
            <a:r>
              <a:rPr lang="en-US" b="1" dirty="0" err="1" smtClean="0"/>
              <a:t>phonologique</a:t>
            </a:r>
            <a:r>
              <a:rPr lang="en-US" b="1" baseline="0" dirty="0" smtClean="0"/>
              <a:t>) </a:t>
            </a:r>
            <a:r>
              <a:rPr lang="en-US" b="1" baseline="0" dirty="0" err="1" smtClean="0"/>
              <a:t>mis</a:t>
            </a:r>
            <a:r>
              <a:rPr lang="en-US" b="1" baseline="0" dirty="0" smtClean="0"/>
              <a:t> en </a:t>
            </a:r>
            <a:r>
              <a:rPr lang="en-US" b="1" baseline="0" dirty="0" err="1" smtClean="0"/>
              <a:t>évidence</a:t>
            </a:r>
            <a:r>
              <a:rPr lang="en-US" b="1" baseline="0" dirty="0" smtClean="0"/>
              <a:t> via </a:t>
            </a:r>
            <a:r>
              <a:rPr lang="en-US" b="1" baseline="0" dirty="0" err="1" smtClean="0"/>
              <a:t>une</a:t>
            </a:r>
            <a:r>
              <a:rPr lang="en-US" b="1" baseline="0" dirty="0" smtClean="0"/>
              <a:t> augmentation de </a:t>
            </a:r>
            <a:r>
              <a:rPr lang="en-US" b="1" baseline="0" dirty="0" err="1" smtClean="0"/>
              <a:t>l’anistropie</a:t>
            </a:r>
            <a:r>
              <a:rPr lang="en-US" b="1" baseline="0" dirty="0" smtClean="0"/>
              <a:t> </a:t>
            </a:r>
            <a:r>
              <a:rPr lang="en-US" b="1" baseline="0" dirty="0" err="1" smtClean="0"/>
              <a:t>fonctionnelle</a:t>
            </a:r>
            <a:r>
              <a:rPr lang="en-US" b="1" baseline="0" dirty="0" smtClean="0"/>
              <a:t> </a:t>
            </a:r>
            <a:r>
              <a:rPr lang="en-US" b="1" baseline="0" dirty="0" err="1" smtClean="0"/>
              <a:t>dans</a:t>
            </a:r>
            <a:r>
              <a:rPr lang="en-US" b="1" baseline="0" dirty="0" smtClean="0"/>
              <a:t> la </a:t>
            </a:r>
            <a:r>
              <a:rPr lang="en-US" b="1" baseline="0" dirty="0" err="1" smtClean="0"/>
              <a:t>branche</a:t>
            </a:r>
            <a:r>
              <a:rPr lang="en-US" b="1" baseline="0" dirty="0" smtClean="0"/>
              <a:t> </a:t>
            </a:r>
            <a:r>
              <a:rPr lang="en-US" b="1" baseline="0" dirty="0" err="1" smtClean="0"/>
              <a:t>postérieure</a:t>
            </a:r>
            <a:r>
              <a:rPr lang="en-US" b="1" baseline="0" dirty="0" smtClean="0"/>
              <a:t> du </a:t>
            </a:r>
            <a:r>
              <a:rPr lang="en-US" b="1" baseline="0" dirty="0" err="1" smtClean="0"/>
              <a:t>faisceau</a:t>
            </a:r>
            <a:r>
              <a:rPr lang="en-US" b="1" baseline="0" dirty="0" smtClean="0"/>
              <a:t> </a:t>
            </a:r>
            <a:r>
              <a:rPr lang="en-US" b="1" baseline="0" dirty="0" err="1" smtClean="0"/>
              <a:t>arqué</a:t>
            </a:r>
            <a:r>
              <a:rPr lang="en-US" b="1" baseline="0" dirty="0" smtClean="0"/>
              <a:t> gauche</a:t>
            </a:r>
            <a:endParaRPr lang="en-US" b="1" dirty="0"/>
          </a:p>
        </p:txBody>
      </p:sp>
      <p:sp>
        <p:nvSpPr>
          <p:cNvPr id="4" name="Slide Number Placeholder 3"/>
          <p:cNvSpPr>
            <a:spLocks noGrp="1"/>
          </p:cNvSpPr>
          <p:nvPr>
            <p:ph type="sldNum" sz="quarter" idx="10"/>
          </p:nvPr>
        </p:nvSpPr>
        <p:spPr/>
        <p:txBody>
          <a:bodyPr/>
          <a:lstStyle/>
          <a:p>
            <a:fld id="{4997BA69-FB2F-B14D-9190-5848ED81A120}" type="slidenum">
              <a:rPr lang="en-US" smtClean="0"/>
              <a:t>23</a:t>
            </a:fld>
            <a:endParaRPr lang="en-US" dirty="0"/>
          </a:p>
        </p:txBody>
      </p:sp>
    </p:spTree>
    <p:extLst>
      <p:ext uri="{BB962C8B-B14F-4D97-AF65-F5344CB8AC3E}">
        <p14:creationId xmlns:p14="http://schemas.microsoft.com/office/powerpoint/2010/main" val="345178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noProof="0" dirty="0" err="1" smtClean="0"/>
              <a:t>Audtitif:gyrus</a:t>
            </a:r>
            <a:r>
              <a:rPr lang="pt-BR" b="1" noProof="0" dirty="0" smtClean="0"/>
              <a:t> temporal </a:t>
            </a:r>
            <a:r>
              <a:rPr lang="pt-BR" b="1" noProof="0" dirty="0" err="1" smtClean="0"/>
              <a:t>supérieur</a:t>
            </a:r>
            <a:r>
              <a:rPr lang="pt-BR" b="1" noProof="0" dirty="0" smtClean="0"/>
              <a:t> et </a:t>
            </a:r>
            <a:r>
              <a:rPr lang="pt-BR" b="1" noProof="0" dirty="0" err="1" smtClean="0"/>
              <a:t>g</a:t>
            </a:r>
            <a:r>
              <a:rPr lang="pt-BR" b="1" noProof="0" dirty="0" smtClean="0"/>
              <a:t> </a:t>
            </a:r>
            <a:r>
              <a:rPr lang="pt-BR" b="1" noProof="0" dirty="0" err="1" smtClean="0"/>
              <a:t>Heschl</a:t>
            </a:r>
            <a:endParaRPr lang="pt-BR" b="1" noProof="0" dirty="0" smtClean="0"/>
          </a:p>
          <a:p>
            <a:r>
              <a:rPr lang="pt-BR" b="1" noProof="0" dirty="0" smtClean="0"/>
              <a:t>Dorsal: </a:t>
            </a:r>
            <a:r>
              <a:rPr lang="pt-BR" b="1" noProof="0" dirty="0" err="1" smtClean="0"/>
              <a:t>fronto-pariétal</a:t>
            </a:r>
            <a:r>
              <a:rPr lang="pt-BR" b="1" noProof="0" dirty="0" smtClean="0"/>
              <a:t> et temporal-occipital </a:t>
            </a:r>
            <a:endParaRPr lang="pt-BR" b="1" noProof="0" dirty="0"/>
          </a:p>
        </p:txBody>
      </p:sp>
      <p:sp>
        <p:nvSpPr>
          <p:cNvPr id="4" name="Slide Number Placeholder 3"/>
          <p:cNvSpPr>
            <a:spLocks noGrp="1"/>
          </p:cNvSpPr>
          <p:nvPr>
            <p:ph type="sldNum" sz="quarter" idx="10"/>
          </p:nvPr>
        </p:nvSpPr>
        <p:spPr/>
        <p:txBody>
          <a:bodyPr/>
          <a:lstStyle/>
          <a:p>
            <a:pPr>
              <a:defRPr/>
            </a:pPr>
            <a:fld id="{5A6A9D77-CBAF-754F-892B-AFCBD91D99E9}" type="slidenum">
              <a:rPr lang="en-US" smtClean="0"/>
              <a:pPr>
                <a:defRPr/>
              </a:pPr>
              <a:t>24</a:t>
            </a:fld>
            <a:endParaRPr lang="en-US"/>
          </a:p>
        </p:txBody>
      </p:sp>
    </p:spTree>
    <p:extLst>
      <p:ext uri="{BB962C8B-B14F-4D97-AF65-F5344CB8AC3E}">
        <p14:creationId xmlns:p14="http://schemas.microsoft.com/office/powerpoint/2010/main" val="2793118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25</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 </a:t>
            </a:r>
            <a:r>
              <a:rPr lang="en-US" b="1" dirty="0" err="1" smtClean="0"/>
              <a:t>groupe</a:t>
            </a:r>
            <a:r>
              <a:rPr lang="en-US" b="1" dirty="0" smtClean="0"/>
              <a:t> global (- -) </a:t>
            </a:r>
            <a:r>
              <a:rPr lang="en-US" b="1" dirty="0" err="1" smtClean="0"/>
              <a:t>activait</a:t>
            </a:r>
            <a:r>
              <a:rPr lang="en-US" b="1" dirty="0" smtClean="0"/>
              <a:t> </a:t>
            </a:r>
            <a:r>
              <a:rPr lang="en-US" b="1" dirty="0" err="1" smtClean="0"/>
              <a:t>davantage</a:t>
            </a:r>
            <a:r>
              <a:rPr lang="en-US" b="1" dirty="0" smtClean="0"/>
              <a:t> </a:t>
            </a:r>
            <a:r>
              <a:rPr lang="en-US" b="1" dirty="0" err="1" smtClean="0"/>
              <a:t>l’H</a:t>
            </a:r>
            <a:r>
              <a:rPr lang="en-US" b="1" dirty="0" smtClean="0"/>
              <a:t> </a:t>
            </a:r>
            <a:r>
              <a:rPr lang="en-US" b="1" dirty="0" err="1" smtClean="0"/>
              <a:t>Droit</a:t>
            </a:r>
            <a:endParaRPr lang="en-US" b="1" dirty="0" smtClean="0"/>
          </a:p>
          <a:p>
            <a:r>
              <a:rPr lang="en-US" b="1" dirty="0" err="1" smtClean="0"/>
              <a:t>tandis</a:t>
            </a:r>
            <a:r>
              <a:rPr lang="en-US" b="1" dirty="0" smtClean="0"/>
              <a:t> </a:t>
            </a:r>
            <a:r>
              <a:rPr lang="en-US" b="1" dirty="0" err="1" smtClean="0"/>
              <a:t>que</a:t>
            </a:r>
            <a:r>
              <a:rPr lang="en-US" b="1" dirty="0" smtClean="0"/>
              <a:t> le </a:t>
            </a:r>
            <a:r>
              <a:rPr lang="en-US" b="1" dirty="0" err="1" smtClean="0"/>
              <a:t>groupe</a:t>
            </a:r>
            <a:r>
              <a:rPr lang="en-US" b="1" dirty="0" smtClean="0"/>
              <a:t> </a:t>
            </a:r>
            <a:r>
              <a:rPr lang="en-US" b="1" dirty="0" err="1" smtClean="0"/>
              <a:t>phonique</a:t>
            </a:r>
            <a:r>
              <a:rPr lang="en-US" b="1" dirty="0" smtClean="0"/>
              <a:t> (—) </a:t>
            </a:r>
            <a:r>
              <a:rPr lang="en-US" b="1" dirty="0" err="1" smtClean="0"/>
              <a:t>activait</a:t>
            </a:r>
            <a:r>
              <a:rPr lang="en-US" b="1" dirty="0" smtClean="0"/>
              <a:t> </a:t>
            </a:r>
            <a:r>
              <a:rPr lang="en-US" b="1" dirty="0" err="1" smtClean="0"/>
              <a:t>davantage</a:t>
            </a:r>
            <a:r>
              <a:rPr lang="en-US" b="1" dirty="0" smtClean="0"/>
              <a:t> </a:t>
            </a:r>
            <a:r>
              <a:rPr lang="en-US" b="1" dirty="0" err="1" smtClean="0"/>
              <a:t>l’H</a:t>
            </a:r>
            <a:r>
              <a:rPr lang="en-US" b="1" dirty="0" smtClean="0"/>
              <a:t> Gauche</a:t>
            </a:r>
          </a:p>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26</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29</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30</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31</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32</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33</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34</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35</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36</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37</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38</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noProof="0"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39</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4</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5</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6</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7</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8</a:t>
            </a:fld>
            <a:endParaRPr lang="en-US" dirty="0"/>
          </a:p>
        </p:txBody>
      </p:sp>
    </p:spTree>
    <p:extLst>
      <p:ext uri="{BB962C8B-B14F-4D97-AF65-F5344CB8AC3E}">
        <p14:creationId xmlns:p14="http://schemas.microsoft.com/office/powerpoint/2010/main" val="713017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smtClean="0"/>
          </a:p>
        </p:txBody>
      </p:sp>
      <p:sp>
        <p:nvSpPr>
          <p:cNvPr id="4" name="Slide Number Placeholder 3"/>
          <p:cNvSpPr>
            <a:spLocks noGrp="1"/>
          </p:cNvSpPr>
          <p:nvPr>
            <p:ph type="sldNum" sz="quarter" idx="10"/>
          </p:nvPr>
        </p:nvSpPr>
        <p:spPr/>
        <p:txBody>
          <a:bodyPr/>
          <a:lstStyle/>
          <a:p>
            <a:fld id="{4997BA69-FB2F-B14D-9190-5848ED81A120}" type="slidenum">
              <a:rPr lang="en-US" smtClean="0"/>
              <a:t>9</a:t>
            </a:fld>
            <a:endParaRPr lang="en-US" dirty="0"/>
          </a:p>
        </p:txBody>
      </p:sp>
    </p:spTree>
    <p:extLst>
      <p:ext uri="{BB962C8B-B14F-4D97-AF65-F5344CB8AC3E}">
        <p14:creationId xmlns:p14="http://schemas.microsoft.com/office/powerpoint/2010/main" val="71301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219218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61698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276693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240993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10809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61346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7900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266385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174648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334953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569B0793-7AA5-F64D-9F06-E8A415E7BC0C}"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52A36D-4270-874E-80DB-B5FCDC9B927F}" type="slidenum">
              <a:rPr lang="en-US" smtClean="0"/>
              <a:t>‹N°›</a:t>
            </a:fld>
            <a:endParaRPr lang="en-US" dirty="0"/>
          </a:p>
        </p:txBody>
      </p:sp>
    </p:spTree>
    <p:extLst>
      <p:ext uri="{BB962C8B-B14F-4D97-AF65-F5344CB8AC3E}">
        <p14:creationId xmlns:p14="http://schemas.microsoft.com/office/powerpoint/2010/main" val="254915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B0793-7AA5-F64D-9F06-E8A415E7BC0C}" type="datetimeFigureOut">
              <a:rPr lang="en-US" smtClean="0"/>
              <a:t>10/11/2017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2A36D-4270-874E-80DB-B5FCDC9B927F}" type="slidenum">
              <a:rPr lang="en-US" smtClean="0"/>
              <a:t>‹N°›</a:t>
            </a:fld>
            <a:endParaRPr lang="en-US" dirty="0"/>
          </a:p>
        </p:txBody>
      </p:sp>
    </p:spTree>
    <p:extLst>
      <p:ext uri="{BB962C8B-B14F-4D97-AF65-F5344CB8AC3E}">
        <p14:creationId xmlns:p14="http://schemas.microsoft.com/office/powerpoint/2010/main" val="4162603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brainson.org/books-how-theyre-made-and-how-your-brain-reads-the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wmf"/><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lci.fr/france/comment-le-cerveau-apprend-il-a-lire-1185244.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courrierinternational.com/article/neurosciences-comment-la-lecture-reveille-le-cerveau-des-adult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lefigaro.fr/debats/2007/09/26/01005-20070926ARTFIG91290-comment_le_cerveau_apprend_a_lire.ph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associationneuroeducation.org/articles/2012/1/1/neurodidactique-de-la-lecture-comprendre-comment-le-cerveau.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BE" sz="3600" b="1" dirty="0" smtClean="0"/>
              <a:t>Comment, en apprenant à lire, </a:t>
            </a:r>
            <a:br>
              <a:rPr lang="fr-BE" sz="3600" b="1" dirty="0" smtClean="0"/>
            </a:br>
            <a:r>
              <a:rPr lang="fr-BE" sz="3600" b="1" dirty="0" smtClean="0"/>
              <a:t>la lecture s'installe dans le cerveau</a:t>
            </a:r>
            <a:r>
              <a:rPr lang="en-US" sz="3600" b="1" dirty="0" smtClean="0"/>
              <a:t/>
            </a:r>
            <a:br>
              <a:rPr lang="en-US" sz="3600" b="1" dirty="0" smtClean="0"/>
            </a:br>
            <a:r>
              <a:rPr lang="en-US" sz="3200" dirty="0"/>
              <a:t/>
            </a:r>
            <a:br>
              <a:rPr lang="en-US" sz="3200" dirty="0"/>
            </a:br>
            <a:r>
              <a:rPr lang="fr-FR" altLang="ja-JP" sz="3600" b="1" i="1" dirty="0">
                <a:latin typeface="Calibri" charset="0"/>
              </a:rPr>
              <a:t>José Morais</a:t>
            </a:r>
            <a:br>
              <a:rPr lang="fr-FR" altLang="ja-JP" sz="3600" b="1" i="1" dirty="0">
                <a:latin typeface="Calibri" charset="0"/>
              </a:rPr>
            </a:br>
            <a:r>
              <a:rPr lang="fr-FR" altLang="ja-JP" sz="3600" b="1" i="1" dirty="0">
                <a:latin typeface="Calibri" charset="0"/>
              </a:rPr>
              <a:t/>
            </a:r>
            <a:br>
              <a:rPr lang="fr-FR" altLang="ja-JP" sz="3600" b="1" i="1" dirty="0">
                <a:latin typeface="Calibri" charset="0"/>
              </a:rPr>
            </a:br>
            <a:r>
              <a:rPr lang="fr-FR" altLang="ja-JP" sz="2800" b="1" i="1" dirty="0">
                <a:latin typeface="Calibri" charset="0"/>
              </a:rPr>
              <a:t>Unité de Recherche en Neuroscience Cognitives</a:t>
            </a:r>
            <a:br>
              <a:rPr lang="fr-FR" altLang="ja-JP" sz="2800" b="1" i="1" dirty="0">
                <a:latin typeface="Calibri" charset="0"/>
              </a:rPr>
            </a:br>
            <a:r>
              <a:rPr lang="fr-FR" altLang="ja-JP" sz="2800" b="1" i="1" dirty="0">
                <a:latin typeface="Calibri" charset="0"/>
              </a:rPr>
              <a:t>Centre de Recherche Cognition et Neuroscience</a:t>
            </a:r>
            <a:br>
              <a:rPr lang="fr-FR" altLang="ja-JP" sz="2800" b="1" i="1" dirty="0">
                <a:latin typeface="Calibri" charset="0"/>
              </a:rPr>
            </a:br>
            <a:r>
              <a:rPr lang="fr-FR" altLang="ja-JP" sz="2800" b="1" i="1" dirty="0">
                <a:latin typeface="Calibri" charset="0"/>
              </a:rPr>
              <a:t>Université Libre de Bruxelles</a:t>
            </a:r>
            <a:r>
              <a:rPr lang="fr-FR" sz="2800" dirty="0" smtClean="0"/>
              <a:t/>
            </a:r>
            <a:br>
              <a:rPr lang="fr-FR" sz="2800" dirty="0" smtClean="0"/>
            </a:br>
            <a:r>
              <a:rPr lang="fr-FR" sz="3200" dirty="0"/>
              <a:t/>
            </a:r>
            <a:br>
              <a:rPr lang="fr-FR" sz="3200" dirty="0"/>
            </a:br>
            <a:r>
              <a:rPr lang="fr-FR" sz="3200" b="1" dirty="0" smtClean="0"/>
              <a:t>Dijon, le 5 octobre 2017</a:t>
            </a:r>
            <a:endParaRPr lang="fr-FR" sz="3200" b="1"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86371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0"/>
            <a:ext cx="9144000" cy="6858000"/>
          </a:xfrm>
        </p:spPr>
        <p:txBody>
          <a:bodyPr/>
          <a:lstStyle/>
          <a:p>
            <a:r>
              <a:rPr lang="en-US" sz="3200" dirty="0" err="1">
                <a:latin typeface="Times New Roman" charset="0"/>
                <a:ea typeface="ＭＳ Ｐゴシック" charset="0"/>
                <a:cs typeface="Times New Roman" charset="0"/>
              </a:rPr>
              <a:t>Buchweitz</a:t>
            </a:r>
            <a:r>
              <a:rPr lang="en-US" sz="3200" dirty="0">
                <a:latin typeface="Times New Roman" charset="0"/>
                <a:ea typeface="ＭＳ Ｐゴシック" charset="0"/>
                <a:cs typeface="Times New Roman" charset="0"/>
              </a:rPr>
              <a:t> et al. (Psychology &amp; Neuroscience, 2009)</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r>
              <a:rPr lang="en-US" sz="3200" dirty="0">
                <a:latin typeface="Times New Roman" charset="0"/>
                <a:ea typeface="ＭＳ Ｐゴシック" charset="0"/>
                <a:cs typeface="Times New Roman" charset="0"/>
              </a:rPr>
              <a:t/>
            </a:r>
            <a:br>
              <a:rPr lang="en-US" sz="3200" dirty="0">
                <a:latin typeface="Times New Roman" charset="0"/>
                <a:ea typeface="ＭＳ Ｐゴシック" charset="0"/>
                <a:cs typeface="Times New Roman" charset="0"/>
              </a:rPr>
            </a:br>
            <a:endParaRPr lang="en-US" sz="3200" dirty="0">
              <a:latin typeface="Times New Roman" charset="0"/>
              <a:ea typeface="ＭＳ Ｐゴシック" charset="0"/>
              <a:cs typeface="Times New Roman" charset="0"/>
            </a:endParaRPr>
          </a:p>
        </p:txBody>
      </p:sp>
      <p:pic>
        <p:nvPicPr>
          <p:cNvPr id="204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3886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403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948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0" y="0"/>
            <a:ext cx="9144000" cy="6858000"/>
          </a:xfrm>
        </p:spPr>
        <p:txBody>
          <a:bodyPr/>
          <a:lstStyle/>
          <a:p>
            <a:pPr algn="l">
              <a:defRPr/>
            </a:pPr>
            <a:r>
              <a:rPr lang="en-GB" sz="2800" b="1">
                <a:effectLst>
                  <a:outerShdw blurRad="38100" dist="38100" dir="2700000" algn="tl">
                    <a:srgbClr val="FFFFFF"/>
                  </a:outerShdw>
                </a:effectLst>
                <a:latin typeface="Times New Roman" charset="0"/>
                <a:ea typeface="Times" charset="0"/>
              </a:rPr>
              <a:t>Ventral occipito-temporal region </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“Visual word forms” </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and, </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more generally,</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“legal” orthographic </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forms are represented </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in a region of the left</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fusiform gyrus</a:t>
            </a:r>
            <a:r>
              <a:rPr lang="en-GB" sz="2800" b="1" i="1">
                <a:effectLst>
                  <a:outerShdw blurRad="38100" dist="38100" dir="2700000" algn="tl">
                    <a:srgbClr val="FFFFFF"/>
                  </a:outerShdw>
                </a:effectLst>
                <a:latin typeface="Times New Roman" charset="0"/>
                <a:ea typeface="Times" charset="0"/>
              </a:rPr>
              <a:t/>
            </a:r>
            <a:br>
              <a:rPr lang="en-GB" sz="2800" b="1" i="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 </a:t>
            </a:r>
            <a:br>
              <a:rPr lang="en-GB" sz="2800" b="1">
                <a:effectLst>
                  <a:outerShdw blurRad="38100" dist="38100" dir="2700000" algn="tl">
                    <a:srgbClr val="FFFFFF"/>
                  </a:outerShdw>
                </a:effectLst>
                <a:latin typeface="Times New Roman" charset="0"/>
                <a:ea typeface="Times" charset="0"/>
              </a:rPr>
            </a:br>
            <a:r>
              <a:rPr lang="en-GB" sz="2800" b="1">
                <a:effectLst>
                  <a:outerShdw blurRad="38100" dist="38100" dir="2700000" algn="tl">
                    <a:srgbClr val="FFFFFF"/>
                  </a:outerShdw>
                </a:effectLst>
                <a:latin typeface="Times New Roman" charset="0"/>
                <a:ea typeface="Times" charset="0"/>
              </a:rPr>
              <a:t>(</a:t>
            </a:r>
            <a:r>
              <a:rPr lang="en-GB" sz="2400" b="1">
                <a:effectLst>
                  <a:outerShdw blurRad="38100" dist="38100" dir="2700000" algn="tl">
                    <a:srgbClr val="FFFFFF"/>
                  </a:outerShdw>
                </a:effectLst>
                <a:latin typeface="Times New Roman" charset="0"/>
                <a:ea typeface="Times" charset="0"/>
              </a:rPr>
              <a:t>defined by the Talairach </a:t>
            </a:r>
            <a:br>
              <a:rPr lang="en-GB" sz="2400" b="1">
                <a:effectLst>
                  <a:outerShdw blurRad="38100" dist="38100" dir="2700000" algn="tl">
                    <a:srgbClr val="FFFFFF"/>
                  </a:outerShdw>
                </a:effectLst>
                <a:latin typeface="Times New Roman" charset="0"/>
                <a:ea typeface="Times" charset="0"/>
              </a:rPr>
            </a:br>
            <a:r>
              <a:rPr lang="en-GB" sz="2400" b="1">
                <a:effectLst>
                  <a:outerShdw blurRad="38100" dist="38100" dir="2700000" algn="tl">
                    <a:srgbClr val="FFFFFF"/>
                  </a:outerShdw>
                </a:effectLst>
                <a:latin typeface="Times New Roman" charset="0"/>
                <a:ea typeface="Times" charset="0"/>
              </a:rPr>
              <a:t>coordinates: x=-43, </a:t>
            </a:r>
            <a:br>
              <a:rPr lang="en-GB" sz="2400" b="1">
                <a:effectLst>
                  <a:outerShdw blurRad="38100" dist="38100" dir="2700000" algn="tl">
                    <a:srgbClr val="FFFFFF"/>
                  </a:outerShdw>
                </a:effectLst>
                <a:latin typeface="Times New Roman" charset="0"/>
                <a:ea typeface="Times" charset="0"/>
              </a:rPr>
            </a:br>
            <a:r>
              <a:rPr lang="en-GB" sz="2400" b="1">
                <a:effectLst>
                  <a:outerShdw blurRad="38100" dist="38100" dir="2700000" algn="tl">
                    <a:srgbClr val="FFFFFF"/>
                  </a:outerShdw>
                </a:effectLst>
                <a:latin typeface="Times New Roman" charset="0"/>
                <a:ea typeface="Times" charset="0"/>
              </a:rPr>
              <a:t>y=-54 e z=-12)</a:t>
            </a:r>
          </a:p>
        </p:txBody>
      </p:sp>
      <p:pic>
        <p:nvPicPr>
          <p:cNvPr id="112642" name="Picture 3" descr="Stan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5486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118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0" y="0"/>
            <a:ext cx="9144000" cy="6858000"/>
          </a:xfrm>
        </p:spPr>
        <p:txBody>
          <a:bodyPr/>
          <a:lstStyle/>
          <a:p>
            <a:pPr algn="l">
              <a:defRPr/>
            </a:pPr>
            <a:r>
              <a:rPr lang="en-US" sz="3200" b="1" dirty="0">
                <a:latin typeface="Times" charset="0"/>
                <a:ea typeface="ＭＳ Ｐゴシック" charset="0"/>
                <a:cs typeface="ＭＳ Ｐゴシック" charset="0"/>
              </a:rPr>
              <a:t>T</a:t>
            </a:r>
            <a:r>
              <a:rPr lang="en-GB" sz="3200" b="1" dirty="0">
                <a:latin typeface="Times" charset="0"/>
                <a:ea typeface="ＭＳ Ｐゴシック" charset="0"/>
                <a:cs typeface="ＭＳ Ｐゴシック" charset="0"/>
              </a:rPr>
              <a:t>he VWFA area (centred at approximately coordinates x = -43, y = -54, z = -12)</a:t>
            </a:r>
            <a:r>
              <a:rPr lang="en-GB" sz="3200" b="1" dirty="0">
                <a:effectLst>
                  <a:outerShdw blurRad="38100" dist="38100" dir="2700000" algn="tl">
                    <a:srgbClr val="FFFFFF"/>
                  </a:outerShdw>
                </a:effectLst>
                <a:latin typeface="Times New Roman" charset="0"/>
                <a:ea typeface="ＭＳ Ｐゴシック" charset="0"/>
                <a:cs typeface="Times New Roman" charset="0"/>
              </a:rPr>
              <a:t> responds to what </a:t>
            </a:r>
            <a:r>
              <a:rPr lang="en-GB" sz="3200" b="1" i="1" dirty="0">
                <a:effectLst>
                  <a:outerShdw blurRad="38100" dist="38100" dir="2700000" algn="tl">
                    <a:srgbClr val="FFFFFF"/>
                  </a:outerShdw>
                </a:effectLst>
                <a:latin typeface="Times New Roman" charset="0"/>
                <a:ea typeface="ＭＳ Ｐゴシック" charset="0"/>
                <a:cs typeface="Times New Roman" charset="0"/>
              </a:rPr>
              <a:t>is</a:t>
            </a:r>
            <a:r>
              <a:rPr lang="en-GB" sz="3200" b="1" dirty="0">
                <a:effectLst>
                  <a:outerShdw blurRad="38100" dist="38100" dir="2700000" algn="tl">
                    <a:srgbClr val="FFFFFF"/>
                  </a:outerShdw>
                </a:effectLst>
                <a:latin typeface="Times New Roman" charset="0"/>
                <a:ea typeface="ＭＳ Ｐゴシック" charset="0"/>
                <a:cs typeface="Times New Roman" charset="0"/>
              </a:rPr>
              <a:t> or </a:t>
            </a:r>
            <a:r>
              <a:rPr lang="en-GB" sz="3200" b="1" i="1" dirty="0">
                <a:effectLst>
                  <a:outerShdw blurRad="38100" dist="38100" dir="2700000" algn="tl">
                    <a:srgbClr val="FFFFFF"/>
                  </a:outerShdw>
                </a:effectLst>
                <a:latin typeface="Times New Roman" charset="0"/>
                <a:ea typeface="ＭＳ Ｐゴシック" charset="0"/>
                <a:cs typeface="Times New Roman" charset="0"/>
              </a:rPr>
              <a:t>can be</a:t>
            </a:r>
            <a:r>
              <a:rPr lang="en-GB" sz="3200" b="1" dirty="0">
                <a:effectLst>
                  <a:outerShdw blurRad="38100" dist="38100" dir="2700000" algn="tl">
                    <a:srgbClr val="FFFFFF"/>
                  </a:outerShdw>
                </a:effectLst>
                <a:latin typeface="Times New Roman" charset="0"/>
                <a:ea typeface="ＭＳ Ｐゴシック" charset="0"/>
                <a:cs typeface="Times New Roman" charset="0"/>
              </a:rPr>
              <a:t> a written word</a:t>
            </a:r>
            <a:r>
              <a:rPr lang="en-GB" sz="2800" b="1" dirty="0">
                <a:effectLst>
                  <a:outerShdw blurRad="38100" dist="38100" dir="2700000" algn="tl">
                    <a:srgbClr val="FFFFFF"/>
                  </a:outerShdw>
                </a:effectLst>
                <a:latin typeface="Times New Roman" charset="0"/>
                <a:ea typeface="ＭＳ Ｐゴシック" charset="0"/>
                <a:cs typeface="Times New Roman" charset="0"/>
              </a:rPr>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dirty="0">
                <a:effectLst>
                  <a:outerShdw blurRad="38100" dist="38100" dir="2700000" algn="tl">
                    <a:srgbClr val="FFFFFF"/>
                  </a:outerShdw>
                </a:effectLst>
                <a:latin typeface="Times New Roman" charset="0"/>
                <a:ea typeface="ＭＳ Ｐゴシック" charset="0"/>
                <a:cs typeface="Times New Roman" charset="0"/>
              </a:rPr>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dirty="0">
                <a:effectLst>
                  <a:outerShdw blurRad="38100" dist="38100" dir="2700000" algn="tl">
                    <a:srgbClr val="FFFFFF"/>
                  </a:outerShdw>
                </a:effectLst>
                <a:latin typeface="Times New Roman" charset="0"/>
                <a:ea typeface="ＭＳ Ｐゴシック" charset="0"/>
                <a:cs typeface="Times New Roman" charset="0"/>
              </a:rPr>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dirty="0">
                <a:effectLst>
                  <a:outerShdw blurRad="38100" dist="38100" dir="2700000" algn="tl">
                    <a:srgbClr val="FFFFFF"/>
                  </a:outerShdw>
                </a:effectLst>
                <a:latin typeface="Times New Roman" charset="0"/>
                <a:ea typeface="ＭＳ Ｐゴシック" charset="0"/>
                <a:cs typeface="Times New Roman" charset="0"/>
              </a:rPr>
              <a:t>It is activated by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i="1" dirty="0">
                <a:effectLst>
                  <a:outerShdw blurRad="38100" dist="38100" dir="2700000" algn="tl">
                    <a:srgbClr val="FFFFFF"/>
                  </a:outerShdw>
                </a:effectLst>
                <a:latin typeface="Times New Roman" charset="0"/>
                <a:ea typeface="ＭＳ Ｐゴシック" charset="0"/>
                <a:cs typeface="Times New Roman" charset="0"/>
              </a:rPr>
              <a:t>both</a:t>
            </a:r>
            <a:r>
              <a:rPr lang="en-GB" sz="2800" b="1" dirty="0">
                <a:effectLst>
                  <a:outerShdw blurRad="38100" dist="38100" dir="2700000" algn="tl">
                    <a:srgbClr val="FFFFFF"/>
                  </a:outerShdw>
                </a:effectLst>
                <a:latin typeface="Times New Roman" charset="0"/>
                <a:ea typeface="ＭＳ Ｐゴシック" charset="0"/>
                <a:cs typeface="Times New Roman" charset="0"/>
              </a:rPr>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dirty="0">
                <a:effectLst>
                  <a:outerShdw blurRad="38100" dist="38100" dir="2700000" algn="tl">
                    <a:srgbClr val="FFFFFF"/>
                  </a:outerShdw>
                </a:effectLst>
                <a:latin typeface="Times New Roman" charset="0"/>
                <a:ea typeface="ＭＳ Ｐゴシック" charset="0"/>
                <a:cs typeface="Times New Roman" charset="0"/>
              </a:rPr>
              <a:t>written words</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i="1" dirty="0">
                <a:effectLst>
                  <a:outerShdw blurRad="38100" dist="38100" dir="2700000" algn="tl">
                    <a:srgbClr val="FFFFFF"/>
                  </a:outerShdw>
                </a:effectLst>
                <a:latin typeface="Times New Roman" charset="0"/>
                <a:ea typeface="ＭＳ Ｐゴシック" charset="0"/>
                <a:cs typeface="Times New Roman" charset="0"/>
              </a:rPr>
              <a:t>and</a:t>
            </a:r>
            <a:r>
              <a:rPr lang="en-GB" sz="2800" b="1" dirty="0">
                <a:effectLst>
                  <a:outerShdw blurRad="38100" dist="38100" dir="2700000" algn="tl">
                    <a:srgbClr val="FFFFFF"/>
                  </a:outerShdw>
                </a:effectLst>
                <a:latin typeface="Times New Roman" charset="0"/>
                <a:ea typeface="ＭＳ Ｐゴシック" charset="0"/>
                <a:cs typeface="Times New Roman" charset="0"/>
              </a:rPr>
              <a:t>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dirty="0" err="1">
                <a:effectLst>
                  <a:outerShdw blurRad="38100" dist="38100" dir="2700000" algn="tl">
                    <a:srgbClr val="FFFFFF"/>
                  </a:outerShdw>
                </a:effectLst>
                <a:latin typeface="Times New Roman" charset="0"/>
                <a:ea typeface="ＭＳ Ｐゴシック" charset="0"/>
                <a:cs typeface="Times New Roman" charset="0"/>
              </a:rPr>
              <a:t>pseudowords</a:t>
            </a:r>
            <a:r>
              <a:rPr lang="en-GB" sz="2800" b="1" dirty="0">
                <a:effectLst>
                  <a:outerShdw blurRad="38100" dist="38100" dir="2700000" algn="tl">
                    <a:srgbClr val="FFFFFF"/>
                  </a:outerShdw>
                </a:effectLst>
                <a:latin typeface="Times New Roman" charset="0"/>
                <a:ea typeface="ＭＳ Ｐゴシック" charset="0"/>
                <a:cs typeface="Times New Roman" charset="0"/>
              </a:rPr>
              <a:t>,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dirty="0">
                <a:effectLst>
                  <a:outerShdw blurRad="38100" dist="38100" dir="2700000" algn="tl">
                    <a:srgbClr val="FFFFFF"/>
                  </a:outerShdw>
                </a:effectLst>
                <a:latin typeface="Times New Roman" charset="0"/>
                <a:ea typeface="ＭＳ Ｐゴシック" charset="0"/>
                <a:cs typeface="Times New Roman" charset="0"/>
              </a:rPr>
              <a:t>but </a:t>
            </a:r>
            <a:r>
              <a:rPr lang="en-GB" sz="2800" b="1" dirty="0" smtClean="0">
                <a:effectLst>
                  <a:outerShdw blurRad="38100" dist="38100" dir="2700000" algn="tl">
                    <a:srgbClr val="FFFFFF"/>
                  </a:outerShdw>
                </a:effectLst>
                <a:latin typeface="Times New Roman" charset="0"/>
                <a:ea typeface="ＭＳ Ｐゴシック" charset="0"/>
                <a:cs typeface="Times New Roman" charset="0"/>
              </a:rPr>
              <a:t>much less </a:t>
            </a:r>
            <a:r>
              <a:rPr lang="en-GB" sz="2800" b="1" dirty="0">
                <a:effectLst>
                  <a:outerShdw blurRad="38100" dist="38100" dir="2700000" algn="tl">
                    <a:srgbClr val="FFFFFF"/>
                  </a:outerShdw>
                </a:effectLst>
                <a:latin typeface="Times New Roman" charset="0"/>
                <a:ea typeface="ＭＳ Ｐゴシック" charset="0"/>
                <a:cs typeface="Times New Roman" charset="0"/>
              </a:rPr>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dirty="0">
                <a:effectLst>
                  <a:outerShdw blurRad="38100" dist="38100" dir="2700000" algn="tl">
                    <a:srgbClr val="FFFFFF"/>
                  </a:outerShdw>
                </a:effectLst>
                <a:latin typeface="Times New Roman" charset="0"/>
                <a:ea typeface="ＭＳ Ｐゴシック" charset="0"/>
                <a:cs typeface="Times New Roman" charset="0"/>
              </a:rPr>
              <a:t>by unreadable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dirty="0">
                <a:effectLst>
                  <a:outerShdw blurRad="38100" dist="38100" dir="2700000" algn="tl">
                    <a:srgbClr val="FFFFFF"/>
                  </a:outerShdw>
                </a:effectLst>
                <a:latin typeface="Times New Roman" charset="0"/>
                <a:ea typeface="ＭＳ Ｐゴシック" charset="0"/>
                <a:cs typeface="Times New Roman" charset="0"/>
              </a:rPr>
              <a:t>sequences</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sz="2800" b="1" dirty="0">
                <a:effectLst>
                  <a:outerShdw blurRad="38100" dist="38100" dir="2700000" algn="tl">
                    <a:srgbClr val="FFFFFF"/>
                  </a:outerShdw>
                </a:effectLst>
                <a:latin typeface="Times New Roman" charset="0"/>
                <a:ea typeface="ＭＳ Ｐゴシック" charset="0"/>
                <a:cs typeface="Times New Roman" charset="0"/>
              </a:rPr>
              <a:t>of consonants  </a:t>
            </a:r>
            <a:br>
              <a:rPr lang="en-GB" sz="2800" b="1" dirty="0">
                <a:effectLst>
                  <a:outerShdw blurRad="38100" dist="38100" dir="2700000" algn="tl">
                    <a:srgbClr val="FFFFFF"/>
                  </a:outerShdw>
                </a:effectLst>
                <a:latin typeface="Times New Roman" charset="0"/>
                <a:ea typeface="ＭＳ Ｐゴシック" charset="0"/>
                <a:cs typeface="Times New Roman" charset="0"/>
              </a:rPr>
            </a:br>
            <a:r>
              <a:rPr lang="en-GB" altLang="ja-JP" sz="2800" b="1" dirty="0">
                <a:effectLst>
                  <a:outerShdw blurRad="38100" dist="38100" dir="2700000" algn="tl">
                    <a:srgbClr val="FFFFFF"/>
                  </a:outerShdw>
                </a:effectLst>
                <a:latin typeface="Times New Roman" charset="0"/>
                <a:ea typeface="ＭＳ Ｐゴシック" charset="0"/>
                <a:cs typeface="Times New Roman" charset="0"/>
              </a:rPr>
              <a:t>(“</a:t>
            </a:r>
            <a:r>
              <a:rPr lang="en-GB" altLang="ja-JP" sz="2800" b="1" dirty="0" err="1">
                <a:effectLst>
                  <a:outerShdw blurRad="38100" dist="38100" dir="2700000" algn="tl">
                    <a:srgbClr val="FFFFFF"/>
                  </a:outerShdw>
                </a:effectLst>
                <a:latin typeface="Times New Roman" charset="0"/>
                <a:ea typeface="ＭＳ Ｐゴシック" charset="0"/>
                <a:cs typeface="Times New Roman" charset="0"/>
              </a:rPr>
              <a:t>gvtfdv</a:t>
            </a:r>
            <a:r>
              <a:rPr lang="en-GB" altLang="ja-JP" sz="2800" b="1" dirty="0">
                <a:effectLst>
                  <a:outerShdw blurRad="38100" dist="38100" dir="2700000" algn="tl">
                    <a:srgbClr val="FFFFFF"/>
                  </a:outerShdw>
                </a:effectLst>
                <a:latin typeface="Times New Roman" charset="0"/>
                <a:ea typeface="ＭＳ Ｐゴシック" charset="0"/>
                <a:cs typeface="Times New Roman" charset="0"/>
              </a:rPr>
              <a:t>”)</a:t>
            </a:r>
            <a:endParaRPr lang="en-GB" sz="2800" b="1" dirty="0">
              <a:effectLst>
                <a:outerShdw blurRad="38100" dist="38100" dir="2700000" algn="tl">
                  <a:srgbClr val="FFFFFF"/>
                </a:outerShdw>
              </a:effectLst>
              <a:latin typeface="Times New Roman" charset="0"/>
              <a:ea typeface="ＭＳ Ｐゴシック" charset="0"/>
              <a:cs typeface="Times New Roman" charset="0"/>
            </a:endParaRPr>
          </a:p>
        </p:txBody>
      </p:sp>
      <p:pic>
        <p:nvPicPr>
          <p:cNvPr id="137218" name="Picture 3" descr="Sta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52600"/>
            <a:ext cx="5410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308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Stan6"/>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838200" y="0"/>
            <a:ext cx="7467600" cy="5638800"/>
          </a:xfrm>
        </p:spPr>
      </p:pic>
      <p:sp>
        <p:nvSpPr>
          <p:cNvPr id="3" name="Rectangle 2"/>
          <p:cNvSpPr/>
          <p:nvPr/>
        </p:nvSpPr>
        <p:spPr>
          <a:xfrm>
            <a:off x="0" y="0"/>
            <a:ext cx="8915400" cy="12280900"/>
          </a:xfrm>
          <a:prstGeom prst="rect">
            <a:avLst/>
          </a:prstGeom>
        </p:spPr>
        <p:txBody>
          <a:bodyPr>
            <a:spAutoFit/>
          </a:bodyPr>
          <a:lstStyle/>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a:p>
            <a:pPr>
              <a:defRPr/>
            </a:pPr>
            <a:endParaRPr lang="en-GB" b="1">
              <a:effectLst>
                <a:outerShdw blurRad="38100" dist="38100" dir="2700000" algn="tl">
                  <a:srgbClr val="000099"/>
                </a:outerShdw>
              </a:effectLst>
              <a:latin typeface="Times New Roman" charset="0"/>
              <a:cs typeface="Times New Roman" charset="0"/>
            </a:endParaRPr>
          </a:p>
        </p:txBody>
      </p:sp>
      <p:sp>
        <p:nvSpPr>
          <p:cNvPr id="4" name="Rectangle 3"/>
          <p:cNvSpPr/>
          <p:nvPr/>
        </p:nvSpPr>
        <p:spPr>
          <a:xfrm>
            <a:off x="0" y="2819400"/>
            <a:ext cx="9144000" cy="3693319"/>
          </a:xfrm>
          <a:prstGeom prst="rect">
            <a:avLst/>
          </a:prstGeom>
        </p:spPr>
        <p:txBody>
          <a:bodyPr>
            <a:spAutoFit/>
          </a:bodyPr>
          <a:lstStyle/>
          <a:p>
            <a:pPr>
              <a:defRPr/>
            </a:pPr>
            <a:endParaRPr lang="en-GB" b="1" dirty="0">
              <a:effectLst>
                <a:outerShdw blurRad="38100" dist="38100" dir="2700000" algn="tl">
                  <a:srgbClr val="000099"/>
                </a:outerShdw>
              </a:effectLst>
              <a:latin typeface="Times New Roman" charset="0"/>
              <a:cs typeface="Times New Roman" charset="0"/>
            </a:endParaRPr>
          </a:p>
          <a:p>
            <a:pPr>
              <a:defRPr/>
            </a:pPr>
            <a:endParaRPr lang="en-GB" b="1" dirty="0">
              <a:effectLst>
                <a:outerShdw blurRad="38100" dist="38100" dir="2700000" algn="tl">
                  <a:srgbClr val="000099"/>
                </a:outerShdw>
              </a:effectLst>
              <a:latin typeface="Times New Roman" charset="0"/>
              <a:cs typeface="Times New Roman" charset="0"/>
            </a:endParaRPr>
          </a:p>
          <a:p>
            <a:pPr>
              <a:defRPr/>
            </a:pPr>
            <a:endParaRPr lang="en-GB" b="1" dirty="0">
              <a:effectLst>
                <a:outerShdw blurRad="38100" dist="38100" dir="2700000" algn="tl">
                  <a:srgbClr val="000099"/>
                </a:outerShdw>
              </a:effectLst>
              <a:latin typeface="Times New Roman" charset="0"/>
              <a:cs typeface="Times New Roman" charset="0"/>
            </a:endParaRPr>
          </a:p>
          <a:p>
            <a:pPr>
              <a:defRPr/>
            </a:pPr>
            <a:endParaRPr lang="en-GB" b="1" dirty="0">
              <a:effectLst>
                <a:outerShdw blurRad="38100" dist="38100" dir="2700000" algn="tl">
                  <a:srgbClr val="000099"/>
                </a:outerShdw>
              </a:effectLst>
              <a:latin typeface="Times New Roman" charset="0"/>
              <a:cs typeface="Times New Roman" charset="0"/>
            </a:endParaRPr>
          </a:p>
          <a:p>
            <a:pPr>
              <a:defRPr/>
            </a:pPr>
            <a:endParaRPr lang="en-GB" b="1" dirty="0">
              <a:effectLst>
                <a:outerShdw blurRad="38100" dist="38100" dir="2700000" algn="tl">
                  <a:srgbClr val="000099"/>
                </a:outerShdw>
              </a:effectLst>
              <a:latin typeface="Times New Roman" charset="0"/>
              <a:cs typeface="Times New Roman" charset="0"/>
            </a:endParaRPr>
          </a:p>
          <a:p>
            <a:pPr>
              <a:defRPr/>
            </a:pPr>
            <a:endParaRPr lang="en-GB" b="1" dirty="0">
              <a:effectLst>
                <a:outerShdw blurRad="38100" dist="38100" dir="2700000" algn="tl">
                  <a:srgbClr val="000099"/>
                </a:outerShdw>
              </a:effectLst>
              <a:latin typeface="Times New Roman" charset="0"/>
              <a:cs typeface="Times New Roman" charset="0"/>
            </a:endParaRPr>
          </a:p>
          <a:p>
            <a:pPr>
              <a:defRPr/>
            </a:pPr>
            <a:endParaRPr lang="en-GB" b="1" dirty="0" smtClean="0">
              <a:effectLst>
                <a:outerShdw blurRad="38100" dist="38100" dir="2700000" algn="tl">
                  <a:srgbClr val="000099"/>
                </a:outerShdw>
              </a:effectLst>
              <a:latin typeface="Times New Roman" charset="0"/>
              <a:cs typeface="Times New Roman" charset="0"/>
            </a:endParaRPr>
          </a:p>
          <a:p>
            <a:pPr>
              <a:defRPr/>
            </a:pPr>
            <a:endParaRPr lang="en-GB" b="1" dirty="0">
              <a:effectLst>
                <a:outerShdw blurRad="38100" dist="38100" dir="2700000" algn="tl">
                  <a:srgbClr val="000099"/>
                </a:outerShdw>
              </a:effectLst>
              <a:latin typeface="Times New Roman" charset="0"/>
              <a:cs typeface="Times New Roman" charset="0"/>
            </a:endParaRPr>
          </a:p>
          <a:p>
            <a:pPr>
              <a:defRPr/>
            </a:pPr>
            <a:endParaRPr lang="en-GB" b="1" dirty="0" smtClean="0">
              <a:effectLst>
                <a:outerShdw blurRad="38100" dist="38100" dir="2700000" algn="tl">
                  <a:srgbClr val="000099"/>
                </a:outerShdw>
              </a:effectLst>
              <a:latin typeface="Times New Roman" charset="0"/>
              <a:cs typeface="Times New Roman" charset="0"/>
            </a:endParaRPr>
          </a:p>
          <a:p>
            <a:pPr>
              <a:defRPr/>
            </a:pPr>
            <a:endParaRPr lang="en-GB" b="1" dirty="0">
              <a:effectLst>
                <a:outerShdw blurRad="38100" dist="38100" dir="2700000" algn="tl">
                  <a:srgbClr val="000099"/>
                </a:outerShdw>
              </a:effectLst>
              <a:latin typeface="Times New Roman" charset="0"/>
              <a:cs typeface="Times New Roman" charset="0"/>
            </a:endParaRPr>
          </a:p>
          <a:p>
            <a:pPr>
              <a:defRPr/>
            </a:pPr>
            <a:endParaRPr lang="en-GB" b="1" dirty="0">
              <a:effectLst>
                <a:outerShdw blurRad="38100" dist="38100" dir="2700000" algn="tl">
                  <a:srgbClr val="000099"/>
                </a:outerShdw>
              </a:effectLst>
              <a:latin typeface="Times New Roman" charset="0"/>
              <a:cs typeface="Times New Roman" charset="0"/>
            </a:endParaRPr>
          </a:p>
          <a:p>
            <a:pPr>
              <a:defRPr/>
            </a:pPr>
            <a:r>
              <a:rPr lang="en-GB" b="1" dirty="0">
                <a:solidFill>
                  <a:schemeClr val="tx2"/>
                </a:solidFill>
                <a:effectLst>
                  <a:outerShdw blurRad="38100" dist="38100" dir="2700000" algn="tl">
                    <a:srgbClr val="FFFFFF"/>
                  </a:outerShdw>
                </a:effectLst>
                <a:latin typeface="Times New Roman" charset="0"/>
                <a:cs typeface="Times New Roman" charset="0"/>
              </a:rPr>
              <a:t>The primes are masked and cannot be recognized —&gt; activity in this region does not require awareness</a:t>
            </a:r>
            <a:endParaRPr lang="en-US" dirty="0">
              <a:solidFill>
                <a:schemeClr val="tx2"/>
              </a:solidFill>
              <a:ea typeface="Times New Roman" charset="0"/>
              <a:cs typeface="Times New Roman" charset="0"/>
            </a:endParaRPr>
          </a:p>
        </p:txBody>
      </p:sp>
    </p:spTree>
    <p:extLst>
      <p:ext uri="{BB962C8B-B14F-4D97-AF65-F5344CB8AC3E}">
        <p14:creationId xmlns:p14="http://schemas.microsoft.com/office/powerpoint/2010/main" val="414479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0" y="0"/>
            <a:ext cx="9144000" cy="6858000"/>
          </a:xfrm>
        </p:spPr>
        <p:txBody>
          <a:bodyPr/>
          <a:lstStyle/>
          <a:p>
            <a:r>
              <a:rPr lang="en-US" sz="2800">
                <a:latin typeface="Times New Roman" charset="0"/>
                <a:ea typeface="ＭＳ Ｐゴシック" charset="0"/>
                <a:cs typeface="Times New Roman" charset="0"/>
              </a:rPr>
              <a:t>Gradient of activation for false fonts, infrequent and frequent letters, bigrams and quadrigrams as a proportion of the activation for words</a:t>
            </a:r>
            <a:r>
              <a:rPr lang="en-US" sz="2800">
                <a:latin typeface="Times" charset="0"/>
                <a:ea typeface="ＭＳ Ｐゴシック" charset="0"/>
                <a:cs typeface="ＭＳ Ｐゴシック" charset="0"/>
              </a:rPr>
              <a:t/>
            </a:r>
            <a:br>
              <a:rPr lang="en-US" sz="2800">
                <a:latin typeface="Times" charset="0"/>
                <a:ea typeface="ＭＳ Ｐゴシック" charset="0"/>
                <a:cs typeface="ＭＳ Ｐゴシック" charset="0"/>
              </a:rPr>
            </a:br>
            <a:r>
              <a:rPr lang="en-US" sz="2800">
                <a:latin typeface="Times" charset="0"/>
                <a:ea typeface="ＭＳ Ｐゴシック" charset="0"/>
                <a:cs typeface="ＭＳ Ｐゴシック" charset="0"/>
              </a:rPr>
              <a:t/>
            </a:r>
            <a:br>
              <a:rPr lang="en-US" sz="2800">
                <a:latin typeface="Times" charset="0"/>
                <a:ea typeface="ＭＳ Ｐゴシック" charset="0"/>
                <a:cs typeface="ＭＳ Ｐゴシック" charset="0"/>
              </a:rPr>
            </a:br>
            <a:r>
              <a:rPr lang="en-US" sz="2800">
                <a:latin typeface="Times" charset="0"/>
                <a:ea typeface="ＭＳ Ｐゴシック" charset="0"/>
                <a:cs typeface="ＭＳ Ｐゴシック" charset="0"/>
              </a:rPr>
              <a:t/>
            </a:r>
            <a:br>
              <a:rPr lang="en-US" sz="2800">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endParaRPr lang="en-US">
              <a:latin typeface="Times" charset="0"/>
              <a:ea typeface="ＭＳ Ｐゴシック" charset="0"/>
              <a:cs typeface="ＭＳ Ｐゴシック" charset="0"/>
            </a:endParaRPr>
          </a:p>
        </p:txBody>
      </p:sp>
      <p:pic>
        <p:nvPicPr>
          <p:cNvPr id="139266" name="Picture 2" descr="BR4.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828800"/>
            <a:ext cx="612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Picture 3" descr="BR5.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4267200"/>
            <a:ext cx="60642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60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a:xfrm>
            <a:off x="0" y="0"/>
            <a:ext cx="9144000" cy="6858000"/>
          </a:xfrm>
        </p:spPr>
        <p:txBody>
          <a:bodyPr/>
          <a:lstStyle/>
          <a:p>
            <a:r>
              <a:rPr lang="en-GB" sz="3200">
                <a:latin typeface="Times" charset="0"/>
                <a:ea typeface="ＭＳ Ｐゴシック" charset="0"/>
                <a:cs typeface="ＭＳ Ｐゴシック" charset="0"/>
              </a:rPr>
              <a:t/>
            </a:r>
            <a:br>
              <a:rPr lang="en-GB" sz="3200">
                <a:latin typeface="Times" charset="0"/>
                <a:ea typeface="ＭＳ Ｐゴシック" charset="0"/>
                <a:cs typeface="ＭＳ Ｐゴシック" charset="0"/>
              </a:rPr>
            </a:br>
            <a:r>
              <a:rPr lang="en-US">
                <a:latin typeface="Times" charset="0"/>
                <a:ea typeface="ＭＳ Ｐゴシック" charset="0"/>
                <a:cs typeface="ＭＳ Ｐゴシック" charset="0"/>
              </a:rPr>
              <a:t> </a:t>
            </a:r>
          </a:p>
        </p:txBody>
      </p:sp>
      <p:pic>
        <p:nvPicPr>
          <p:cNvPr id="1628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0"/>
            <a:ext cx="6759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206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a:xfrm>
            <a:off x="0" y="0"/>
            <a:ext cx="9144000" cy="6858000"/>
          </a:xfrm>
        </p:spPr>
        <p:txBody>
          <a:bodyPr/>
          <a:lstStyle/>
          <a:p>
            <a:r>
              <a:rPr lang="en-GB" sz="3200">
                <a:latin typeface="Times" charset="0"/>
                <a:ea typeface="ＭＳ Ｐゴシック" charset="0"/>
                <a:cs typeface="ＭＳ Ｐゴシック" charset="0"/>
              </a:rPr>
              <a:t/>
            </a:r>
            <a:br>
              <a:rPr lang="en-GB" sz="3200">
                <a:latin typeface="Times" charset="0"/>
                <a:ea typeface="ＭＳ Ｐゴシック" charset="0"/>
                <a:cs typeface="ＭＳ Ｐゴシック" charset="0"/>
              </a:rPr>
            </a:br>
            <a:r>
              <a:rPr lang="en-US">
                <a:latin typeface="Times" charset="0"/>
                <a:ea typeface="ＭＳ Ｐゴシック" charset="0"/>
                <a:cs typeface="ＭＳ Ｐゴシック" charset="0"/>
              </a:rPr>
              <a:t> </a:t>
            </a:r>
          </a:p>
        </p:txBody>
      </p:sp>
      <p:pic>
        <p:nvPicPr>
          <p:cNvPr id="2" name="Picture 1"/>
          <p:cNvPicPr>
            <a:picLocks noChangeAspect="1"/>
          </p:cNvPicPr>
          <p:nvPr/>
        </p:nvPicPr>
        <p:blipFill>
          <a:blip r:embed="rId3"/>
          <a:stretch>
            <a:fillRect/>
          </a:stretch>
        </p:blipFill>
        <p:spPr>
          <a:xfrm>
            <a:off x="215900" y="0"/>
            <a:ext cx="8689157" cy="6858000"/>
          </a:xfrm>
          <a:prstGeom prst="rect">
            <a:avLst/>
          </a:prstGeom>
        </p:spPr>
      </p:pic>
    </p:spTree>
    <p:extLst>
      <p:ext uri="{BB962C8B-B14F-4D97-AF65-F5344CB8AC3E}">
        <p14:creationId xmlns:p14="http://schemas.microsoft.com/office/powerpoint/2010/main" val="2309880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0"/>
            <a:ext cx="9144000" cy="6858000"/>
          </a:xfrm>
        </p:spPr>
        <p:txBody>
          <a:bodyPr>
            <a:normAutofit fontScale="90000"/>
          </a:bodyPr>
          <a:lstStyle/>
          <a:p>
            <a:r>
              <a:rPr lang="en-US" sz="3200" b="1">
                <a:latin typeface="Times New Roman" charset="0"/>
                <a:ea typeface="ＭＳ Ｐゴシック" charset="0"/>
                <a:cs typeface="Times New Roman" charset="0"/>
              </a:rPr>
              <a:t/>
            </a:r>
            <a:br>
              <a:rPr lang="en-US" sz="3200" b="1">
                <a:latin typeface="Times New Roman" charset="0"/>
                <a:ea typeface="ＭＳ Ｐゴシック" charset="0"/>
                <a:cs typeface="Times New Roman" charset="0"/>
              </a:rPr>
            </a:br>
            <a:r>
              <a:rPr lang="en-US" sz="3200" b="1">
                <a:latin typeface="Times New Roman" charset="0"/>
                <a:ea typeface="ＭＳ Ｐゴシック" charset="0"/>
                <a:cs typeface="Times New Roman" charset="0"/>
              </a:rPr>
              <a:t>Plasticity</a:t>
            </a:r>
            <a:br>
              <a:rPr lang="en-US" sz="3200" b="1">
                <a:latin typeface="Times New Roman" charset="0"/>
                <a:ea typeface="ＭＳ Ｐゴシック" charset="0"/>
                <a:cs typeface="Times New Roman" charset="0"/>
              </a:rPr>
            </a:br>
            <a:r>
              <a:rPr lang="en-US" sz="2800" b="1">
                <a:latin typeface="Times New Roman" charset="0"/>
                <a:ea typeface="ＭＳ Ｐゴシック" charset="0"/>
                <a:cs typeface="Times New Roman" charset="0"/>
              </a:rPr>
              <a:t/>
            </a:r>
            <a:br>
              <a:rPr lang="en-US" sz="2800" b="1">
                <a:latin typeface="Times New Roman" charset="0"/>
                <a:ea typeface="ＭＳ Ｐゴシック" charset="0"/>
                <a:cs typeface="Times New Roman" charset="0"/>
              </a:rPr>
            </a:br>
            <a:r>
              <a:rPr lang="en-US" sz="2800" b="1">
                <a:latin typeface="Times New Roman" charset="0"/>
                <a:ea typeface="ＭＳ Ｐゴシック" charset="0"/>
                <a:cs typeface="Times New Roman" charset="0"/>
              </a:rPr>
              <a:t>in childhood the left occipito-temporal region is not the</a:t>
            </a:r>
            <a:br>
              <a:rPr lang="en-US" sz="2800" b="1">
                <a:latin typeface="Times New Roman" charset="0"/>
                <a:ea typeface="ＭＳ Ｐゴシック" charset="0"/>
                <a:cs typeface="Times New Roman" charset="0"/>
              </a:rPr>
            </a:br>
            <a:r>
              <a:rPr lang="en-US" sz="2800" b="1">
                <a:latin typeface="Times New Roman" charset="0"/>
                <a:ea typeface="ＭＳ Ｐゴシック" charset="0"/>
                <a:cs typeface="Times New Roman" charset="0"/>
              </a:rPr>
              <a:t> only one that can support the identification of written words</a:t>
            </a:r>
            <a:br>
              <a:rPr lang="en-US" sz="2800" b="1">
                <a:latin typeface="Times New Roman" charset="0"/>
                <a:ea typeface="ＭＳ Ｐゴシック" charset="0"/>
                <a:cs typeface="Times New Roman" charset="0"/>
              </a:rPr>
            </a:br>
            <a:r>
              <a:rPr lang="en-US" sz="2800" b="1">
                <a:latin typeface="Times New Roman" charset="0"/>
                <a:ea typeface="ＭＳ Ｐゴシック" charset="0"/>
                <a:cs typeface="Times New Roman" charset="0"/>
              </a:rPr>
              <a:t>Cohen et al. (2004): chirurgical lesion in a 4-yrs girl</a:t>
            </a:r>
            <a:r>
              <a:rPr lang="en-US">
                <a:latin typeface="Times" charset="0"/>
                <a:ea typeface="ＭＳ Ｐゴシック" charset="0"/>
                <a:cs typeface="ＭＳ Ｐゴシック" charset="0"/>
              </a:rPr>
              <a:t>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endParaRPr lang="en-US">
              <a:latin typeface="Times" charset="0"/>
              <a:ea typeface="ＭＳ Ｐゴシック" charset="0"/>
              <a:cs typeface="ＭＳ Ｐゴシック" charset="0"/>
            </a:endParaRPr>
          </a:p>
        </p:txBody>
      </p:sp>
      <p:pic>
        <p:nvPicPr>
          <p:cNvPr id="108547" name="Picture 2" descr="BD4.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3" descr="BD5.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352800"/>
            <a:ext cx="6324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637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0"/>
            <a:ext cx="9144000" cy="6858000"/>
          </a:xfrm>
        </p:spPr>
        <p:txBody>
          <a:bodyPr>
            <a:normAutofit/>
          </a:bodyPr>
          <a:lstStyle/>
          <a:p>
            <a:r>
              <a:rPr lang="en-US" sz="3200" b="1" dirty="0">
                <a:latin typeface="Times New Roman" charset="0"/>
                <a:ea typeface="ＭＳ Ｐゴシック" charset="0"/>
                <a:cs typeface="Times New Roman" charset="0"/>
              </a:rPr>
              <a:t/>
            </a:r>
            <a:br>
              <a:rPr lang="en-US" sz="3200" b="1" dirty="0">
                <a:latin typeface="Times New Roman" charset="0"/>
                <a:ea typeface="ＭＳ Ｐゴシック" charset="0"/>
                <a:cs typeface="Times New Roman"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endParaRPr lang="en-US" dirty="0">
              <a:latin typeface="Times"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0" y="687294"/>
            <a:ext cx="9143999" cy="5304118"/>
          </a:xfrm>
          <a:prstGeom prst="rect">
            <a:avLst/>
          </a:prstGeom>
        </p:spPr>
      </p:pic>
    </p:spTree>
    <p:extLst>
      <p:ext uri="{BB962C8B-B14F-4D97-AF65-F5344CB8AC3E}">
        <p14:creationId xmlns:p14="http://schemas.microsoft.com/office/powerpoint/2010/main" val="1509533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49412" y="224118"/>
            <a:ext cx="8994588" cy="6633882"/>
          </a:xfrm>
        </p:spPr>
        <p:txBody>
          <a:bodyPr>
            <a:normAutofit/>
          </a:bodyPr>
          <a:lstStyle/>
          <a:p>
            <a:r>
              <a:rPr lang="en-US" sz="3200" b="1" dirty="0">
                <a:latin typeface="Times New Roman" charset="0"/>
                <a:ea typeface="ＭＳ Ｐゴシック" charset="0"/>
                <a:cs typeface="Times New Roman" charset="0"/>
              </a:rPr>
              <a:t/>
            </a:r>
            <a:br>
              <a:rPr lang="en-US" sz="3200" b="1" dirty="0">
                <a:latin typeface="Times New Roman" charset="0"/>
                <a:ea typeface="ＭＳ Ｐゴシック" charset="0"/>
                <a:cs typeface="Times New Roman"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endParaRPr lang="en-US" dirty="0">
              <a:latin typeface="Times" charset="0"/>
              <a:ea typeface="ＭＳ Ｐゴシック" charset="0"/>
              <a:cs typeface="ＭＳ Ｐゴシック" charset="0"/>
            </a:endParaRPr>
          </a:p>
        </p:txBody>
      </p:sp>
      <p:pic>
        <p:nvPicPr>
          <p:cNvPr id="3" name="Picture 2"/>
          <p:cNvPicPr>
            <a:picLocks noChangeAspect="1"/>
          </p:cNvPicPr>
          <p:nvPr/>
        </p:nvPicPr>
        <p:blipFill>
          <a:blip r:embed="rId3"/>
          <a:stretch>
            <a:fillRect/>
          </a:stretch>
        </p:blipFill>
        <p:spPr>
          <a:xfrm>
            <a:off x="0" y="0"/>
            <a:ext cx="9170196" cy="6066118"/>
          </a:xfrm>
          <a:prstGeom prst="rect">
            <a:avLst/>
          </a:prstGeom>
        </p:spPr>
      </p:pic>
      <p:sp>
        <p:nvSpPr>
          <p:cNvPr id="4" name="TextBox 3"/>
          <p:cNvSpPr txBox="1"/>
          <p:nvPr/>
        </p:nvSpPr>
        <p:spPr>
          <a:xfrm>
            <a:off x="0" y="5199530"/>
            <a:ext cx="8661399" cy="1477328"/>
          </a:xfrm>
          <a:prstGeom prst="rect">
            <a:avLst/>
          </a:prstGeom>
          <a:noFill/>
        </p:spPr>
        <p:txBody>
          <a:bodyPr wrap="square" rtlCol="0">
            <a:spAutoFit/>
          </a:bodyPr>
          <a:lstStyle/>
          <a:p>
            <a:endParaRPr lang="en-US" dirty="0" smtClean="0"/>
          </a:p>
          <a:p>
            <a:endParaRPr lang="en-US" dirty="0"/>
          </a:p>
          <a:p>
            <a:r>
              <a:rPr lang="en-US" dirty="0" smtClean="0"/>
              <a:t>          </a:t>
            </a:r>
          </a:p>
          <a:p>
            <a:r>
              <a:rPr lang="en-US" dirty="0"/>
              <a:t> </a:t>
            </a:r>
            <a:r>
              <a:rPr lang="en-US" dirty="0" smtClean="0"/>
              <a:t>           </a:t>
            </a:r>
            <a:r>
              <a:rPr lang="en-US" b="1" dirty="0" smtClean="0"/>
              <a:t>Rouge: </a:t>
            </a:r>
            <a:r>
              <a:rPr lang="en-US" b="1" dirty="0" err="1" smtClean="0"/>
              <a:t>réponse</a:t>
            </a:r>
            <a:r>
              <a:rPr lang="en-US" b="1" dirty="0" smtClean="0"/>
              <a:t> </a:t>
            </a:r>
            <a:r>
              <a:rPr lang="en-US" b="1" dirty="0" err="1" smtClean="0"/>
              <a:t>à</a:t>
            </a:r>
            <a:r>
              <a:rPr lang="en-US" b="1" dirty="0" smtClean="0"/>
              <a:t> des phrases </a:t>
            </a:r>
            <a:r>
              <a:rPr lang="en-US" b="1" dirty="0" err="1" smtClean="0"/>
              <a:t>écrites</a:t>
            </a:r>
            <a:r>
              <a:rPr lang="en-US" b="1" dirty="0"/>
              <a:t> </a:t>
            </a:r>
            <a:r>
              <a:rPr lang="en-US" b="1" dirty="0" smtClean="0"/>
              <a:t>              </a:t>
            </a:r>
            <a:r>
              <a:rPr lang="en-US" b="1" dirty="0" err="1" smtClean="0"/>
              <a:t>Jaune</a:t>
            </a:r>
            <a:r>
              <a:rPr lang="en-US" b="1" dirty="0" smtClean="0"/>
              <a:t>: </a:t>
            </a:r>
            <a:r>
              <a:rPr lang="en-US" b="1" dirty="0" err="1" smtClean="0"/>
              <a:t>réponse</a:t>
            </a:r>
            <a:r>
              <a:rPr lang="en-US" b="1" dirty="0" smtClean="0"/>
              <a:t> </a:t>
            </a:r>
            <a:r>
              <a:rPr lang="en-US" b="1" dirty="0" err="1" smtClean="0"/>
              <a:t>à</a:t>
            </a:r>
            <a:r>
              <a:rPr lang="en-US" b="1" dirty="0" smtClean="0"/>
              <a:t> des phrases </a:t>
            </a:r>
            <a:r>
              <a:rPr lang="en-US" b="1" dirty="0" err="1" smtClean="0"/>
              <a:t>parlées</a:t>
            </a:r>
            <a:endParaRPr lang="en-US" b="1" dirty="0" smtClean="0"/>
          </a:p>
          <a:p>
            <a:r>
              <a:rPr lang="en-US" b="1" dirty="0" smtClean="0"/>
              <a:t>                                                                        Orange: aux </a:t>
            </a:r>
            <a:r>
              <a:rPr lang="en-US" b="1" dirty="0" err="1" smtClean="0"/>
              <a:t>deux</a:t>
            </a:r>
            <a:endParaRPr lang="en-US" b="1" dirty="0"/>
          </a:p>
        </p:txBody>
      </p:sp>
    </p:spTree>
    <p:extLst>
      <p:ext uri="{BB962C8B-B14F-4D97-AF65-F5344CB8AC3E}">
        <p14:creationId xmlns:p14="http://schemas.microsoft.com/office/powerpoint/2010/main" val="4032436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3200" dirty="0"/>
              <a:t>« Quand nous lisons, il y a des parties de notre cerveau qui sont plus activées que d’autres. » </a:t>
            </a:r>
            <a:r>
              <a:rPr lang="fr-FR" sz="3200" dirty="0" smtClean="0"/>
              <a:t/>
            </a:r>
            <a:br>
              <a:rPr lang="fr-FR" sz="3200" dirty="0" smtClean="0"/>
            </a:br>
            <a:r>
              <a:rPr lang="fr-FR" sz="3200" dirty="0"/>
              <a:t/>
            </a:r>
            <a:br>
              <a:rPr lang="fr-FR" sz="3200" dirty="0"/>
            </a:br>
            <a:r>
              <a:rPr lang="fr-FR" sz="3200" dirty="0" smtClean="0"/>
              <a:t>in </a:t>
            </a:r>
            <a:r>
              <a:rPr lang="fr-FR" sz="2800" u="sng" dirty="0">
                <a:solidFill>
                  <a:schemeClr val="tx1">
                    <a:lumMod val="95000"/>
                    <a:lumOff val="5000"/>
                  </a:schemeClr>
                </a:solidFill>
                <a:hlinkClick r:id="rId3"/>
              </a:rPr>
              <a:t>https://www.brainson.org/books-how-theyre-made-and-how-your-brain-reads-them/</a:t>
            </a:r>
            <a:r>
              <a:rPr lang="en-US" sz="3200" dirty="0">
                <a:solidFill>
                  <a:schemeClr val="tx1">
                    <a:lumMod val="95000"/>
                    <a:lumOff val="5000"/>
                  </a:schemeClr>
                </a:solidFill>
              </a:rPr>
              <a:t> </a:t>
            </a:r>
            <a:endParaRPr lang="fr-FR" sz="2800" b="1" dirty="0">
              <a:solidFill>
                <a:srgbClr val="0000FF"/>
              </a:solidFill>
            </a:endParaRPr>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457153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0"/>
            <a:ext cx="9144000" cy="6858000"/>
          </a:xfrm>
        </p:spPr>
        <p:txBody>
          <a:bodyPr>
            <a:normAutofit/>
          </a:bodyPr>
          <a:lstStyle/>
          <a:p>
            <a:r>
              <a:rPr lang="en-US" sz="3200" b="1" dirty="0">
                <a:latin typeface="Times New Roman" charset="0"/>
                <a:ea typeface="ＭＳ Ｐゴシック" charset="0"/>
                <a:cs typeface="Times New Roman" charset="0"/>
              </a:rPr>
              <a:t/>
            </a:r>
            <a:br>
              <a:rPr lang="en-US" sz="3200" b="1" dirty="0">
                <a:latin typeface="Times New Roman" charset="0"/>
                <a:ea typeface="ＭＳ Ｐゴシック" charset="0"/>
                <a:cs typeface="Times New Roman"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
            </a:r>
            <a:br>
              <a:rPr lang="en-US" dirty="0">
                <a:latin typeface="Times" charset="0"/>
                <a:ea typeface="ＭＳ Ｐゴシック" charset="0"/>
                <a:cs typeface="ＭＳ Ｐゴシック" charset="0"/>
              </a:rPr>
            </a:br>
            <a:endParaRPr lang="en-US" dirty="0">
              <a:latin typeface="Times" charset="0"/>
              <a:ea typeface="ＭＳ Ｐゴシック" charset="0"/>
              <a:cs typeface="ＭＳ Ｐゴシック" charset="0"/>
            </a:endParaRPr>
          </a:p>
        </p:txBody>
      </p:sp>
      <p:sp>
        <p:nvSpPr>
          <p:cNvPr id="4" name="TextBox 3"/>
          <p:cNvSpPr txBox="1"/>
          <p:nvPr/>
        </p:nvSpPr>
        <p:spPr>
          <a:xfrm>
            <a:off x="0" y="5199530"/>
            <a:ext cx="8661399" cy="923330"/>
          </a:xfrm>
          <a:prstGeom prst="rect">
            <a:avLst/>
          </a:prstGeom>
          <a:noFill/>
        </p:spPr>
        <p:txBody>
          <a:bodyPr wrap="square" rtlCol="0">
            <a:spAutoFit/>
          </a:bodyPr>
          <a:lstStyle/>
          <a:p>
            <a:endParaRPr lang="en-US" dirty="0" smtClean="0"/>
          </a:p>
          <a:p>
            <a:endParaRPr lang="en-US" dirty="0"/>
          </a:p>
          <a:p>
            <a:r>
              <a:rPr lang="en-US" dirty="0" smtClean="0"/>
              <a:t>          </a:t>
            </a:r>
            <a:endParaRPr lang="en-US" b="1" dirty="0"/>
          </a:p>
        </p:txBody>
      </p:sp>
      <p:pic>
        <p:nvPicPr>
          <p:cNvPr id="2" name="Picture 1"/>
          <p:cNvPicPr>
            <a:picLocks noChangeAspect="1"/>
          </p:cNvPicPr>
          <p:nvPr/>
        </p:nvPicPr>
        <p:blipFill>
          <a:blip r:embed="rId3"/>
          <a:stretch>
            <a:fillRect/>
          </a:stretch>
        </p:blipFill>
        <p:spPr>
          <a:xfrm>
            <a:off x="0" y="800100"/>
            <a:ext cx="9144000" cy="5240352"/>
          </a:xfrm>
          <a:prstGeom prst="rect">
            <a:avLst/>
          </a:prstGeom>
        </p:spPr>
      </p:pic>
    </p:spTree>
    <p:extLst>
      <p:ext uri="{BB962C8B-B14F-4D97-AF65-F5344CB8AC3E}">
        <p14:creationId xmlns:p14="http://schemas.microsoft.com/office/powerpoint/2010/main" val="449850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ienceExIIletrado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6383"/>
            <a:ext cx="9143999" cy="4197245"/>
          </a:xfrm>
          <a:prstGeom prst="rect">
            <a:avLst/>
          </a:prstGeom>
        </p:spPr>
      </p:pic>
      <p:sp>
        <p:nvSpPr>
          <p:cNvPr id="3" name="Content Placeholder 2"/>
          <p:cNvSpPr>
            <a:spLocks noGrp="1"/>
          </p:cNvSpPr>
          <p:nvPr>
            <p:ph idx="1"/>
          </p:nvPr>
        </p:nvSpPr>
        <p:spPr>
          <a:xfrm>
            <a:off x="0" y="2"/>
            <a:ext cx="9144000" cy="3660586"/>
          </a:xfrm>
        </p:spPr>
        <p:txBody>
          <a:bodyPr>
            <a:normAutofit/>
          </a:bodyPr>
          <a:lstStyle/>
          <a:p>
            <a:pPr marL="0" indent="0" algn="ctr">
              <a:buNone/>
            </a:pPr>
            <a:r>
              <a:rPr lang="fr-FR" sz="2800" dirty="0" smtClean="0"/>
              <a:t>Est-ce qu’il y a des activations propres aux ex-illettrés? Oui</a:t>
            </a:r>
            <a:endParaRPr lang="fr-FR" sz="2800" b="1" i="1" dirty="0" smtClean="0"/>
          </a:p>
          <a:p>
            <a:pPr marL="0" indent="0" algn="ctr">
              <a:buNone/>
            </a:pPr>
            <a:r>
              <a:rPr lang="fr-FR" sz="2400" dirty="0" smtClean="0"/>
              <a:t>Elles impliquent des régions pariétales postérieures, qui sont aussi observées lorsqu’on fait lire à des lettrés des mots dégradés</a:t>
            </a:r>
            <a:r>
              <a:rPr lang="fr-FR" sz="2400" b="1" i="1" dirty="0" smtClean="0"/>
              <a:t> </a:t>
            </a:r>
            <a:r>
              <a:rPr lang="fr-FR" sz="2400" dirty="0" smtClean="0"/>
              <a:t>(Cohen, Dehaene et al., </a:t>
            </a:r>
            <a:r>
              <a:rPr lang="fr-FR" sz="2400" i="1" dirty="0" err="1" smtClean="0"/>
              <a:t>NeuroImage</a:t>
            </a:r>
            <a:r>
              <a:rPr lang="fr-FR" sz="2400" dirty="0" smtClean="0"/>
              <a:t>, 2008)</a:t>
            </a:r>
          </a:p>
          <a:p>
            <a:pPr marL="0" indent="0" algn="ctr">
              <a:buNone/>
            </a:pPr>
            <a:r>
              <a:rPr lang="fr-FR" sz="2400" dirty="0" smtClean="0"/>
              <a:t>Correspondent à une lecture séquentielle, lente, avec effort = décodification</a:t>
            </a:r>
            <a:endParaRPr lang="pt-BR" sz="2400" b="1" dirty="0"/>
          </a:p>
        </p:txBody>
      </p:sp>
    </p:spTree>
    <p:extLst>
      <p:ext uri="{BB962C8B-B14F-4D97-AF65-F5344CB8AC3E}">
        <p14:creationId xmlns:p14="http://schemas.microsoft.com/office/powerpoint/2010/main" val="1516991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6444208" cy="980728"/>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pt-BR" sz="2400" b="1" dirty="0" smtClean="0">
                <a:solidFill>
                  <a:srgbClr val="000090"/>
                </a:solidFill>
                <a:latin typeface="Times New Roman" pitchFamily="18" charset="0"/>
              </a:rPr>
              <a:t>       </a:t>
            </a:r>
            <a:r>
              <a:rPr lang="fr-FR" sz="2400" b="1" dirty="0" smtClean="0">
                <a:solidFill>
                  <a:srgbClr val="000090"/>
                </a:solidFill>
                <a:latin typeface="Times New Roman" pitchFamily="18" charset="0"/>
              </a:rPr>
              <a:t> </a:t>
            </a:r>
            <a:r>
              <a:rPr lang="fr-FR" sz="2400" b="1" dirty="0" smtClean="0">
                <a:solidFill>
                  <a:srgbClr val="000090"/>
                </a:solidFill>
              </a:rPr>
              <a:t>L’acquisition de la lecture a par ailleurs une influence positive sur le système visuel</a:t>
            </a:r>
          </a:p>
        </p:txBody>
      </p:sp>
      <p:grpSp>
        <p:nvGrpSpPr>
          <p:cNvPr id="2" name="Groupe 3"/>
          <p:cNvGrpSpPr>
            <a:grpSpLocks/>
          </p:cNvGrpSpPr>
          <p:nvPr/>
        </p:nvGrpSpPr>
        <p:grpSpPr bwMode="auto">
          <a:xfrm>
            <a:off x="0" y="4149725"/>
            <a:ext cx="7731125" cy="2708275"/>
            <a:chOff x="2252573" y="6629876"/>
            <a:chExt cx="2350770" cy="823454"/>
          </a:xfrm>
        </p:grpSpPr>
        <p:pic>
          <p:nvPicPr>
            <p:cNvPr id="51219" name="Picture 8"/>
            <p:cNvPicPr>
              <a:picLocks noChangeAspect="1" noChangeArrowheads="1"/>
            </p:cNvPicPr>
            <p:nvPr/>
          </p:nvPicPr>
          <p:blipFill>
            <a:blip r:embed="rId3" cstate="print"/>
            <a:srcRect/>
            <a:stretch>
              <a:fillRect/>
            </a:stretch>
          </p:blipFill>
          <p:spPr bwMode="auto">
            <a:xfrm>
              <a:off x="3714752" y="6632555"/>
              <a:ext cx="888591" cy="820775"/>
            </a:xfrm>
            <a:prstGeom prst="rect">
              <a:avLst/>
            </a:prstGeom>
            <a:noFill/>
            <a:ln w="12700">
              <a:noFill/>
              <a:miter lim="800000"/>
              <a:headEnd type="none" w="sm" len="sm"/>
              <a:tailEnd type="none" w="med" len="lg"/>
            </a:ln>
          </p:spPr>
        </p:pic>
        <p:pic>
          <p:nvPicPr>
            <p:cNvPr id="51220" name="Picture 11"/>
            <p:cNvPicPr>
              <a:picLocks noChangeAspect="1" noChangeArrowheads="1"/>
            </p:cNvPicPr>
            <p:nvPr/>
          </p:nvPicPr>
          <p:blipFill>
            <a:blip r:embed="rId4" cstate="print"/>
            <a:srcRect/>
            <a:stretch>
              <a:fillRect/>
            </a:stretch>
          </p:blipFill>
          <p:spPr bwMode="auto">
            <a:xfrm>
              <a:off x="2252573" y="6629876"/>
              <a:ext cx="890675" cy="823454"/>
            </a:xfrm>
            <a:prstGeom prst="rect">
              <a:avLst/>
            </a:prstGeom>
            <a:noFill/>
            <a:ln w="12700">
              <a:noFill/>
              <a:miter lim="800000"/>
              <a:headEnd type="none" w="sm" len="sm"/>
              <a:tailEnd type="none" w="med" len="lg"/>
            </a:ln>
          </p:spPr>
        </p:pic>
        <p:grpSp>
          <p:nvGrpSpPr>
            <p:cNvPr id="3" name="Groupe 132"/>
            <p:cNvGrpSpPr>
              <a:grpSpLocks/>
            </p:cNvGrpSpPr>
            <p:nvPr/>
          </p:nvGrpSpPr>
          <p:grpSpPr bwMode="auto">
            <a:xfrm>
              <a:off x="3124095" y="6652968"/>
              <a:ext cx="607465" cy="676620"/>
              <a:chOff x="4329733" y="4939348"/>
              <a:chExt cx="607465" cy="676620"/>
            </a:xfrm>
          </p:grpSpPr>
          <p:pic>
            <p:nvPicPr>
              <p:cNvPr id="51222" name="Picture 4"/>
              <p:cNvPicPr>
                <a:picLocks noChangeAspect="1" noChangeArrowheads="1"/>
              </p:cNvPicPr>
              <p:nvPr/>
            </p:nvPicPr>
            <p:blipFill>
              <a:blip r:embed="rId5" cstate="print"/>
              <a:srcRect t="51669" r="46684"/>
              <a:stretch>
                <a:fillRect/>
              </a:stretch>
            </p:blipFill>
            <p:spPr bwMode="auto">
              <a:xfrm rot="-5400000">
                <a:off x="4298464" y="5012231"/>
                <a:ext cx="662968" cy="544506"/>
              </a:xfrm>
              <a:prstGeom prst="rect">
                <a:avLst/>
              </a:prstGeom>
              <a:noFill/>
              <a:ln w="12700">
                <a:noFill/>
                <a:miter lim="800000"/>
                <a:headEnd type="none" w="sm" len="sm"/>
                <a:tailEnd type="none" w="med" len="lg"/>
              </a:ln>
            </p:spPr>
          </p:pic>
          <p:grpSp>
            <p:nvGrpSpPr>
              <p:cNvPr id="4" name="Groupe 106"/>
              <p:cNvGrpSpPr>
                <a:grpSpLocks/>
              </p:cNvGrpSpPr>
              <p:nvPr/>
            </p:nvGrpSpPr>
            <p:grpSpPr bwMode="auto">
              <a:xfrm>
                <a:off x="4329733" y="4939348"/>
                <a:ext cx="607465" cy="657339"/>
                <a:chOff x="2473141" y="190269"/>
                <a:chExt cx="607465" cy="657339"/>
              </a:xfrm>
            </p:grpSpPr>
            <p:sp>
              <p:nvSpPr>
                <p:cNvPr id="51224" name="ZoneTexte 10"/>
                <p:cNvSpPr txBox="1">
                  <a:spLocks noChangeArrowheads="1"/>
                </p:cNvSpPr>
                <p:nvPr/>
              </p:nvSpPr>
              <p:spPr bwMode="auto">
                <a:xfrm>
                  <a:off x="2492691" y="190269"/>
                  <a:ext cx="241016" cy="128470"/>
                </a:xfrm>
                <a:prstGeom prst="rect">
                  <a:avLst/>
                </a:prstGeom>
                <a:noFill/>
                <a:ln w="9525">
                  <a:noFill/>
                  <a:miter lim="800000"/>
                  <a:headEnd/>
                  <a:tailEnd/>
                </a:ln>
              </p:spPr>
              <p:txBody>
                <a:bodyPr wrap="none">
                  <a:spAutoFit/>
                </a:bodyPr>
                <a:lstStyle/>
                <a:p>
                  <a:r>
                    <a:rPr lang="fr-FR" sz="1400" i="0" dirty="0">
                      <a:solidFill>
                        <a:srgbClr val="FFFFFF"/>
                      </a:solidFill>
                      <a:latin typeface="Arial" charset="0"/>
                    </a:rPr>
                    <a:t>z = 2</a:t>
                  </a:r>
                </a:p>
              </p:txBody>
            </p:sp>
            <p:sp>
              <p:nvSpPr>
                <p:cNvPr id="51225" name="ZoneTexte 11"/>
                <p:cNvSpPr txBox="1">
                  <a:spLocks noChangeArrowheads="1"/>
                </p:cNvSpPr>
                <p:nvPr/>
              </p:nvSpPr>
              <p:spPr bwMode="auto">
                <a:xfrm>
                  <a:off x="2473141" y="719138"/>
                  <a:ext cx="118567" cy="128470"/>
                </a:xfrm>
                <a:prstGeom prst="rect">
                  <a:avLst/>
                </a:prstGeom>
                <a:noFill/>
                <a:ln w="9525">
                  <a:noFill/>
                  <a:miter lim="800000"/>
                  <a:headEnd/>
                  <a:tailEnd/>
                </a:ln>
              </p:spPr>
              <p:txBody>
                <a:bodyPr wrap="none">
                  <a:spAutoFit/>
                </a:bodyPr>
                <a:lstStyle/>
                <a:p>
                  <a:pPr algn="ctr"/>
                  <a:r>
                    <a:rPr lang="fr-FR" sz="1400" i="0" dirty="0">
                      <a:solidFill>
                        <a:srgbClr val="FFFFFF"/>
                      </a:solidFill>
                      <a:latin typeface="Arial" charset="0"/>
                    </a:rPr>
                    <a:t>L</a:t>
                  </a:r>
                </a:p>
              </p:txBody>
            </p:sp>
            <p:sp>
              <p:nvSpPr>
                <p:cNvPr id="51226" name="ZoneTexte 12"/>
                <p:cNvSpPr txBox="1">
                  <a:spLocks noChangeArrowheads="1"/>
                </p:cNvSpPr>
                <p:nvPr/>
              </p:nvSpPr>
              <p:spPr bwMode="auto">
                <a:xfrm>
                  <a:off x="2949325" y="719138"/>
                  <a:ext cx="131281" cy="128470"/>
                </a:xfrm>
                <a:prstGeom prst="rect">
                  <a:avLst/>
                </a:prstGeom>
                <a:noFill/>
                <a:ln w="9525">
                  <a:noFill/>
                  <a:miter lim="800000"/>
                  <a:headEnd/>
                  <a:tailEnd/>
                </a:ln>
              </p:spPr>
              <p:txBody>
                <a:bodyPr wrap="none">
                  <a:spAutoFit/>
                </a:bodyPr>
                <a:lstStyle/>
                <a:p>
                  <a:pPr algn="ctr"/>
                  <a:r>
                    <a:rPr lang="fr-FR" sz="1400" i="0" dirty="0">
                      <a:solidFill>
                        <a:srgbClr val="FFFFFF"/>
                      </a:solidFill>
                      <a:latin typeface="Arial" charset="0"/>
                    </a:rPr>
                    <a:t>R</a:t>
                  </a:r>
                </a:p>
              </p:txBody>
            </p:sp>
          </p:grpSp>
        </p:grpSp>
      </p:grpSp>
      <p:grpSp>
        <p:nvGrpSpPr>
          <p:cNvPr id="5" name="Groupe 21"/>
          <p:cNvGrpSpPr>
            <a:grpSpLocks/>
          </p:cNvGrpSpPr>
          <p:nvPr/>
        </p:nvGrpSpPr>
        <p:grpSpPr bwMode="auto">
          <a:xfrm>
            <a:off x="111125" y="1116650"/>
            <a:ext cx="2286000" cy="2502850"/>
            <a:chOff x="4537519" y="565129"/>
            <a:chExt cx="1455305" cy="1593049"/>
          </a:xfrm>
        </p:grpSpPr>
        <p:pic>
          <p:nvPicPr>
            <p:cNvPr id="51214" name="Picture 3"/>
            <p:cNvPicPr>
              <a:picLocks noChangeAspect="1" noChangeArrowheads="1"/>
            </p:cNvPicPr>
            <p:nvPr/>
          </p:nvPicPr>
          <p:blipFill>
            <a:blip r:embed="rId6" cstate="print"/>
            <a:srcRect/>
            <a:stretch>
              <a:fillRect/>
            </a:stretch>
          </p:blipFill>
          <p:spPr bwMode="auto">
            <a:xfrm rot="-5400000">
              <a:off x="4466827" y="726738"/>
              <a:ext cx="1567213" cy="1295668"/>
            </a:xfrm>
            <a:prstGeom prst="rect">
              <a:avLst/>
            </a:prstGeom>
            <a:noFill/>
            <a:ln w="9525">
              <a:noFill/>
              <a:miter lim="800000"/>
              <a:headEnd/>
              <a:tailEnd/>
            </a:ln>
          </p:spPr>
        </p:pic>
        <p:grpSp>
          <p:nvGrpSpPr>
            <p:cNvPr id="6" name="Groupe 106"/>
            <p:cNvGrpSpPr>
              <a:grpSpLocks/>
            </p:cNvGrpSpPr>
            <p:nvPr/>
          </p:nvGrpSpPr>
          <p:grpSpPr bwMode="auto">
            <a:xfrm>
              <a:off x="4537519" y="565129"/>
              <a:ext cx="1455305" cy="1562496"/>
              <a:chOff x="2473141" y="195400"/>
              <a:chExt cx="607465" cy="652208"/>
            </a:xfrm>
          </p:grpSpPr>
          <p:sp>
            <p:nvSpPr>
              <p:cNvPr id="51216" name="ZoneTexte 17"/>
              <p:cNvSpPr txBox="1">
                <a:spLocks noChangeArrowheads="1"/>
              </p:cNvSpPr>
              <p:nvPr/>
            </p:nvSpPr>
            <p:spPr bwMode="auto">
              <a:xfrm>
                <a:off x="2487281" y="195400"/>
                <a:ext cx="286516" cy="128470"/>
              </a:xfrm>
              <a:prstGeom prst="rect">
                <a:avLst/>
              </a:prstGeom>
              <a:noFill/>
              <a:ln w="9525">
                <a:noFill/>
                <a:miter lim="800000"/>
                <a:headEnd/>
                <a:tailEnd/>
              </a:ln>
            </p:spPr>
            <p:txBody>
              <a:bodyPr wrap="none">
                <a:spAutoFit/>
              </a:bodyPr>
              <a:lstStyle/>
              <a:p>
                <a:r>
                  <a:rPr lang="fr-FR" sz="1400" i="0" dirty="0">
                    <a:solidFill>
                      <a:srgbClr val="FFFFFF"/>
                    </a:solidFill>
                    <a:latin typeface="Arial" charset="0"/>
                  </a:rPr>
                  <a:t>z =-10</a:t>
                </a:r>
              </a:p>
            </p:txBody>
          </p:sp>
          <p:sp>
            <p:nvSpPr>
              <p:cNvPr id="51217" name="ZoneTexte 18"/>
              <p:cNvSpPr txBox="1">
                <a:spLocks noChangeArrowheads="1"/>
              </p:cNvSpPr>
              <p:nvPr/>
            </p:nvSpPr>
            <p:spPr bwMode="auto">
              <a:xfrm>
                <a:off x="2473141" y="719138"/>
                <a:ext cx="118567" cy="128470"/>
              </a:xfrm>
              <a:prstGeom prst="rect">
                <a:avLst/>
              </a:prstGeom>
              <a:noFill/>
              <a:ln w="9525">
                <a:noFill/>
                <a:miter lim="800000"/>
                <a:headEnd/>
                <a:tailEnd/>
              </a:ln>
            </p:spPr>
            <p:txBody>
              <a:bodyPr wrap="none">
                <a:spAutoFit/>
              </a:bodyPr>
              <a:lstStyle/>
              <a:p>
                <a:pPr algn="ctr"/>
                <a:r>
                  <a:rPr lang="fr-FR" sz="1400" i="0" dirty="0">
                    <a:solidFill>
                      <a:srgbClr val="FFFFFF"/>
                    </a:solidFill>
                    <a:latin typeface="Arial" charset="0"/>
                  </a:rPr>
                  <a:t>L</a:t>
                </a:r>
              </a:p>
            </p:txBody>
          </p:sp>
          <p:sp>
            <p:nvSpPr>
              <p:cNvPr id="51218" name="ZoneTexte 19"/>
              <p:cNvSpPr txBox="1">
                <a:spLocks noChangeArrowheads="1"/>
              </p:cNvSpPr>
              <p:nvPr/>
            </p:nvSpPr>
            <p:spPr bwMode="auto">
              <a:xfrm>
                <a:off x="2949325" y="719138"/>
                <a:ext cx="131281" cy="128470"/>
              </a:xfrm>
              <a:prstGeom prst="rect">
                <a:avLst/>
              </a:prstGeom>
              <a:noFill/>
              <a:ln w="9525">
                <a:noFill/>
                <a:miter lim="800000"/>
                <a:headEnd/>
                <a:tailEnd/>
              </a:ln>
            </p:spPr>
            <p:txBody>
              <a:bodyPr wrap="none">
                <a:spAutoFit/>
              </a:bodyPr>
              <a:lstStyle/>
              <a:p>
                <a:pPr algn="ctr"/>
                <a:r>
                  <a:rPr lang="fr-FR" sz="1400" i="0" dirty="0">
                    <a:solidFill>
                      <a:srgbClr val="FFFFFF"/>
                    </a:solidFill>
                    <a:latin typeface="Arial" charset="0"/>
                  </a:rPr>
                  <a:t>R</a:t>
                </a:r>
              </a:p>
            </p:txBody>
          </p:sp>
        </p:grpSp>
      </p:grpSp>
      <p:grpSp>
        <p:nvGrpSpPr>
          <p:cNvPr id="7" name="Groupe 28"/>
          <p:cNvGrpSpPr>
            <a:grpSpLocks/>
          </p:cNvGrpSpPr>
          <p:nvPr/>
        </p:nvGrpSpPr>
        <p:grpSpPr bwMode="auto">
          <a:xfrm>
            <a:off x="1863725" y="1066800"/>
            <a:ext cx="5475288" cy="2895600"/>
            <a:chOff x="2362200" y="838200"/>
            <a:chExt cx="5475784" cy="2895600"/>
          </a:xfrm>
        </p:grpSpPr>
        <p:pic>
          <p:nvPicPr>
            <p:cNvPr id="51207" name="Picture 22"/>
            <p:cNvPicPr>
              <a:picLocks noChangeAspect="1" noChangeArrowheads="1"/>
            </p:cNvPicPr>
            <p:nvPr/>
          </p:nvPicPr>
          <p:blipFill>
            <a:blip r:embed="rId7" cstate="print"/>
            <a:srcRect b="8652"/>
            <a:stretch>
              <a:fillRect/>
            </a:stretch>
          </p:blipFill>
          <p:spPr bwMode="auto">
            <a:xfrm>
              <a:off x="2362200" y="838200"/>
              <a:ext cx="5475784" cy="2351070"/>
            </a:xfrm>
            <a:prstGeom prst="rect">
              <a:avLst/>
            </a:prstGeom>
            <a:noFill/>
            <a:ln w="12700">
              <a:noFill/>
              <a:miter lim="800000"/>
              <a:headEnd type="none" w="sm" len="sm"/>
              <a:tailEnd type="none" w="med" len="lg"/>
            </a:ln>
          </p:spPr>
        </p:pic>
        <p:pic>
          <p:nvPicPr>
            <p:cNvPr id="51208" name="Picture 5" descr="maison23"/>
            <p:cNvPicPr>
              <a:picLocks noChangeAspect="1" noChangeArrowheads="1"/>
            </p:cNvPicPr>
            <p:nvPr/>
          </p:nvPicPr>
          <p:blipFill>
            <a:blip r:embed="rId8" cstate="print"/>
            <a:srcRect/>
            <a:stretch>
              <a:fillRect/>
            </a:stretch>
          </p:blipFill>
          <p:spPr bwMode="auto">
            <a:xfrm>
              <a:off x="3788519" y="3240003"/>
              <a:ext cx="539146" cy="401420"/>
            </a:xfrm>
            <a:prstGeom prst="rect">
              <a:avLst/>
            </a:prstGeom>
            <a:noFill/>
            <a:ln w="9525">
              <a:noFill/>
              <a:miter lim="800000"/>
              <a:headEnd/>
              <a:tailEnd/>
            </a:ln>
          </p:spPr>
        </p:pic>
        <p:pic>
          <p:nvPicPr>
            <p:cNvPr id="51209" name="Picture 6" descr="outils115"/>
            <p:cNvPicPr>
              <a:picLocks noChangeAspect="1" noChangeArrowheads="1"/>
            </p:cNvPicPr>
            <p:nvPr/>
          </p:nvPicPr>
          <p:blipFill>
            <a:blip r:embed="rId9" cstate="print"/>
            <a:srcRect/>
            <a:stretch>
              <a:fillRect/>
            </a:stretch>
          </p:blipFill>
          <p:spPr bwMode="auto">
            <a:xfrm>
              <a:off x="4524176" y="3283672"/>
              <a:ext cx="554262" cy="317441"/>
            </a:xfrm>
            <a:prstGeom prst="rect">
              <a:avLst/>
            </a:prstGeom>
            <a:noFill/>
            <a:ln w="9525">
              <a:noFill/>
              <a:miter lim="800000"/>
              <a:headEnd/>
              <a:tailEnd/>
            </a:ln>
          </p:spPr>
        </p:pic>
        <p:pic>
          <p:nvPicPr>
            <p:cNvPr id="51210" name="Picture 7" descr="visage14"/>
            <p:cNvPicPr>
              <a:picLocks noChangeAspect="1" noChangeArrowheads="1"/>
            </p:cNvPicPr>
            <p:nvPr/>
          </p:nvPicPr>
          <p:blipFill>
            <a:blip r:embed="rId10" cstate="print"/>
            <a:srcRect/>
            <a:stretch>
              <a:fillRect/>
            </a:stretch>
          </p:blipFill>
          <p:spPr bwMode="auto">
            <a:xfrm>
              <a:off x="3162035" y="3150985"/>
              <a:ext cx="429973" cy="582815"/>
            </a:xfrm>
            <a:prstGeom prst="rect">
              <a:avLst/>
            </a:prstGeom>
            <a:noFill/>
            <a:ln w="9525">
              <a:noFill/>
              <a:miter lim="800000"/>
              <a:headEnd/>
              <a:tailEnd/>
            </a:ln>
          </p:spPr>
        </p:pic>
        <p:pic>
          <p:nvPicPr>
            <p:cNvPr id="51211" name="Picture 8" descr="C_pf_15_1_iduo"/>
            <p:cNvPicPr>
              <a:picLocks noChangeAspect="1" noChangeArrowheads="1"/>
            </p:cNvPicPr>
            <p:nvPr/>
          </p:nvPicPr>
          <p:blipFill>
            <a:blip r:embed="rId11" cstate="print"/>
            <a:srcRect/>
            <a:stretch>
              <a:fillRect/>
            </a:stretch>
          </p:blipFill>
          <p:spPr bwMode="auto">
            <a:xfrm>
              <a:off x="5276629" y="3162742"/>
              <a:ext cx="560980" cy="559301"/>
            </a:xfrm>
            <a:prstGeom prst="rect">
              <a:avLst/>
            </a:prstGeom>
            <a:noFill/>
            <a:ln w="9525">
              <a:noFill/>
              <a:miter lim="800000"/>
              <a:headEnd/>
              <a:tailEnd/>
            </a:ln>
          </p:spPr>
        </p:pic>
        <p:pic>
          <p:nvPicPr>
            <p:cNvPr id="51212" name="Picture 9" descr="C_pf_12_1_idum"/>
            <p:cNvPicPr>
              <a:picLocks noChangeAspect="1" noChangeArrowheads="1"/>
            </p:cNvPicPr>
            <p:nvPr/>
          </p:nvPicPr>
          <p:blipFill>
            <a:blip r:embed="rId12" cstate="print"/>
            <a:srcRect/>
            <a:stretch>
              <a:fillRect/>
            </a:stretch>
          </p:blipFill>
          <p:spPr bwMode="auto">
            <a:xfrm>
              <a:off x="6034121" y="3161062"/>
              <a:ext cx="559301" cy="560980"/>
            </a:xfrm>
            <a:prstGeom prst="rect">
              <a:avLst/>
            </a:prstGeom>
            <a:noFill/>
            <a:ln w="9525">
              <a:noFill/>
              <a:miter lim="800000"/>
              <a:headEnd/>
              <a:tailEnd/>
            </a:ln>
          </p:spPr>
        </p:pic>
        <p:pic>
          <p:nvPicPr>
            <p:cNvPr id="51213" name="Picture 10" descr="CheckerBoard"/>
            <p:cNvPicPr>
              <a:picLocks noChangeAspect="1" noChangeArrowheads="1"/>
            </p:cNvPicPr>
            <p:nvPr/>
          </p:nvPicPr>
          <p:blipFill>
            <a:blip r:embed="rId13" cstate="print"/>
            <a:srcRect/>
            <a:stretch>
              <a:fillRect/>
            </a:stretch>
          </p:blipFill>
          <p:spPr bwMode="auto">
            <a:xfrm>
              <a:off x="6791612" y="3255119"/>
              <a:ext cx="371188" cy="371188"/>
            </a:xfrm>
            <a:prstGeom prst="rect">
              <a:avLst/>
            </a:prstGeom>
            <a:noFill/>
            <a:ln w="9525">
              <a:noFill/>
              <a:miter lim="800000"/>
              <a:headEnd/>
              <a:tailEnd/>
            </a:ln>
          </p:spPr>
        </p:pic>
      </p:grpSp>
      <p:sp>
        <p:nvSpPr>
          <p:cNvPr id="30" name="Text Box 3"/>
          <p:cNvSpPr txBox="1">
            <a:spLocks noChangeArrowheads="1"/>
          </p:cNvSpPr>
          <p:nvPr/>
        </p:nvSpPr>
        <p:spPr bwMode="auto">
          <a:xfrm>
            <a:off x="6934200" y="1676400"/>
            <a:ext cx="2209800" cy="486287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fr-FR" sz="2000" b="1" dirty="0" smtClean="0">
                <a:solidFill>
                  <a:srgbClr val="000000"/>
                </a:solidFill>
                <a:latin typeface="Times New Roman"/>
                <a:cs typeface="Times New Roman"/>
              </a:rPr>
              <a:t>Les réponses augmentent dans le cortex occipital pour toutes les catégories</a:t>
            </a:r>
            <a:endParaRPr lang="fr-FR" sz="2000" i="0" dirty="0" smtClean="0">
              <a:solidFill>
                <a:srgbClr val="000000"/>
              </a:solidFill>
              <a:latin typeface="Times New Roman"/>
              <a:cs typeface="Times New Roman"/>
            </a:endParaRPr>
          </a:p>
          <a:p>
            <a:pPr algn="ctr" eaLnBrk="0" hangingPunct="0">
              <a:spcBef>
                <a:spcPct val="50000"/>
              </a:spcBef>
            </a:pPr>
            <a:endParaRPr lang="pt-BR" sz="2000" i="0" dirty="0" smtClean="0">
              <a:solidFill>
                <a:srgbClr val="000000"/>
              </a:solidFill>
              <a:latin typeface="Times New Roman"/>
              <a:cs typeface="Times New Roman"/>
            </a:endParaRPr>
          </a:p>
          <a:p>
            <a:pPr algn="ctr" eaLnBrk="0" hangingPunct="0">
              <a:spcBef>
                <a:spcPct val="50000"/>
              </a:spcBef>
            </a:pPr>
            <a:endParaRPr lang="pt-BR" sz="2000" i="0" dirty="0">
              <a:solidFill>
                <a:srgbClr val="000000"/>
              </a:solidFill>
              <a:latin typeface="Times New Roman"/>
              <a:cs typeface="Times New Roman"/>
            </a:endParaRPr>
          </a:p>
          <a:p>
            <a:pPr algn="ctr" eaLnBrk="0" hangingPunct="0">
              <a:spcBef>
                <a:spcPct val="50000"/>
              </a:spcBef>
            </a:pPr>
            <a:r>
              <a:rPr lang="fr-FR" sz="2000" b="1" dirty="0" smtClean="0">
                <a:solidFill>
                  <a:srgbClr val="000000"/>
                </a:solidFill>
                <a:latin typeface="Times New Roman"/>
                <a:cs typeface="Times New Roman"/>
              </a:rPr>
              <a:t>Et dans le</a:t>
            </a:r>
            <a:r>
              <a:rPr lang="fr-FR" sz="2000" b="1" i="0" dirty="0" smtClean="0">
                <a:solidFill>
                  <a:srgbClr val="000000"/>
                </a:solidFill>
                <a:latin typeface="Times New Roman"/>
                <a:cs typeface="Times New Roman"/>
              </a:rPr>
              <a:t> cortex visuel primaire (V1) augmentent sélectivement les réponses aux </a:t>
            </a:r>
            <a:r>
              <a:rPr lang="fr-FR" sz="2000" b="1" dirty="0" smtClean="0">
                <a:solidFill>
                  <a:srgbClr val="000000"/>
                </a:solidFill>
                <a:latin typeface="Times New Roman"/>
                <a:cs typeface="Times New Roman"/>
              </a:rPr>
              <a:t>traits </a:t>
            </a:r>
            <a:r>
              <a:rPr lang="fr-FR" sz="2000" b="1" i="0" dirty="0" smtClean="0">
                <a:solidFill>
                  <a:srgbClr val="000000"/>
                </a:solidFill>
                <a:latin typeface="Times New Roman"/>
                <a:cs typeface="Times New Roman"/>
              </a:rPr>
              <a:t>horizontaux </a:t>
            </a:r>
            <a:r>
              <a:rPr lang="pt-BR" sz="2000" i="0" dirty="0" smtClean="0">
                <a:solidFill>
                  <a:srgbClr val="000000"/>
                </a:solidFill>
                <a:latin typeface="Times New Roman"/>
                <a:cs typeface="Times New Roman"/>
              </a:rPr>
              <a:t>(checkers)</a:t>
            </a:r>
          </a:p>
        </p:txBody>
      </p:sp>
      <p:grpSp>
        <p:nvGrpSpPr>
          <p:cNvPr id="8" name="Group 40"/>
          <p:cNvGrpSpPr/>
          <p:nvPr/>
        </p:nvGrpSpPr>
        <p:grpSpPr>
          <a:xfrm>
            <a:off x="6553200" y="0"/>
            <a:ext cx="2743200" cy="1361779"/>
            <a:chOff x="457200" y="323804"/>
            <a:chExt cx="2102808" cy="1073398"/>
          </a:xfrm>
        </p:grpSpPr>
        <p:sp>
          <p:nvSpPr>
            <p:cNvPr id="42" name="Rectangle 17"/>
            <p:cNvSpPr>
              <a:spLocks noChangeArrowheads="1"/>
            </p:cNvSpPr>
            <p:nvPr/>
          </p:nvSpPr>
          <p:spPr bwMode="auto">
            <a:xfrm>
              <a:off x="908139" y="323804"/>
              <a:ext cx="1362039" cy="127365"/>
            </a:xfrm>
            <a:prstGeom prst="rect">
              <a:avLst/>
            </a:prstGeom>
            <a:noFill/>
            <a:ln w="9525">
              <a:noFill/>
              <a:miter lim="800000"/>
              <a:headEnd/>
              <a:tailEnd/>
            </a:ln>
          </p:spPr>
          <p:txBody>
            <a:bodyPr wrap="square" lIns="0" tIns="0" rIns="0" bIns="0">
              <a:spAutoFit/>
            </a:bodyPr>
            <a:lstStyle/>
            <a:p>
              <a:pPr eaLnBrk="0" hangingPunct="0">
                <a:defRPr/>
              </a:pPr>
              <a:r>
                <a:rPr lang="fr-FR" sz="1050" i="0" dirty="0" err="1" smtClean="0">
                  <a:solidFill>
                    <a:srgbClr val="000000"/>
                  </a:solidFill>
                  <a:latin typeface="Helvetica" pitchFamily="34" charset="0"/>
                </a:rPr>
                <a:t>Brazilian</a:t>
              </a:r>
              <a:r>
                <a:rPr lang="fr-FR" sz="1050" i="0" dirty="0" smtClean="0">
                  <a:solidFill>
                    <a:srgbClr val="000000"/>
                  </a:solidFill>
                  <a:latin typeface="Helvetica" pitchFamily="34" charset="0"/>
                </a:rPr>
                <a:t> Literates(</a:t>
              </a:r>
              <a:r>
                <a:rPr lang="fr-FR" sz="1050" i="0" dirty="0">
                  <a:solidFill>
                    <a:srgbClr val="000000"/>
                  </a:solidFill>
                  <a:latin typeface="Helvetica" pitchFamily="34" charset="0"/>
                </a:rPr>
                <a:t>LB1)</a:t>
              </a:r>
              <a:endParaRPr lang="fr-FR" sz="1600" i="0" dirty="0">
                <a:solidFill>
                  <a:srgbClr val="000000"/>
                </a:solidFill>
              </a:endParaRPr>
            </a:p>
          </p:txBody>
        </p:sp>
        <p:sp>
          <p:nvSpPr>
            <p:cNvPr id="43" name="Line 18"/>
            <p:cNvSpPr>
              <a:spLocks noChangeShapeType="1"/>
            </p:cNvSpPr>
            <p:nvPr/>
          </p:nvSpPr>
          <p:spPr bwMode="auto">
            <a:xfrm>
              <a:off x="457200" y="634884"/>
              <a:ext cx="387884" cy="0"/>
            </a:xfrm>
            <a:prstGeom prst="line">
              <a:avLst/>
            </a:prstGeom>
            <a:noFill/>
            <a:ln w="46038">
              <a:solidFill>
                <a:srgbClr val="0000FF"/>
              </a:solidFill>
              <a:round/>
              <a:headEnd/>
              <a:tailEnd/>
            </a:ln>
          </p:spPr>
          <p:txBody>
            <a:bodyPr/>
            <a:lstStyle/>
            <a:p>
              <a:endParaRPr lang="fr-FR" sz="1400" i="0">
                <a:solidFill>
                  <a:srgbClr val="000000"/>
                </a:solidFill>
                <a:latin typeface="Arial" charset="0"/>
              </a:endParaRPr>
            </a:p>
          </p:txBody>
        </p:sp>
        <p:sp>
          <p:nvSpPr>
            <p:cNvPr id="44" name="Rectangle 19"/>
            <p:cNvSpPr>
              <a:spLocks noChangeArrowheads="1"/>
            </p:cNvSpPr>
            <p:nvPr/>
          </p:nvSpPr>
          <p:spPr bwMode="auto">
            <a:xfrm>
              <a:off x="910049" y="507221"/>
              <a:ext cx="1309704" cy="127365"/>
            </a:xfrm>
            <a:prstGeom prst="rect">
              <a:avLst/>
            </a:prstGeom>
            <a:noFill/>
            <a:ln w="9525">
              <a:noFill/>
              <a:miter lim="800000"/>
              <a:headEnd/>
              <a:tailEnd/>
            </a:ln>
          </p:spPr>
          <p:txBody>
            <a:bodyPr wrap="square" lIns="0" tIns="0" rIns="0" bIns="0">
              <a:spAutoFit/>
            </a:bodyPr>
            <a:lstStyle/>
            <a:p>
              <a:pPr eaLnBrk="0" hangingPunct="0">
                <a:defRPr/>
              </a:pPr>
              <a:r>
                <a:rPr lang="fr-FR" sz="1050" i="0" dirty="0" err="1" smtClean="0">
                  <a:solidFill>
                    <a:srgbClr val="000000"/>
                  </a:solidFill>
                  <a:latin typeface="Helvetica" pitchFamily="34" charset="0"/>
                </a:rPr>
                <a:t>Portuguese</a:t>
              </a:r>
              <a:r>
                <a:rPr lang="fr-FR" sz="1050" i="0" dirty="0" smtClean="0">
                  <a:solidFill>
                    <a:srgbClr val="000000"/>
                  </a:solidFill>
                  <a:latin typeface="Helvetica" pitchFamily="34" charset="0"/>
                </a:rPr>
                <a:t> </a:t>
              </a:r>
              <a:r>
                <a:rPr lang="fr-FR" sz="1050" i="0" dirty="0" err="1" smtClean="0">
                  <a:solidFill>
                    <a:srgbClr val="000000"/>
                  </a:solidFill>
                  <a:latin typeface="Helvetica" pitchFamily="34" charset="0"/>
                </a:rPr>
                <a:t>Literates</a:t>
              </a:r>
              <a:r>
                <a:rPr lang="fr-FR" sz="1050" i="0" dirty="0" smtClean="0">
                  <a:solidFill>
                    <a:srgbClr val="000000"/>
                  </a:solidFill>
                  <a:latin typeface="Helvetica" pitchFamily="34" charset="0"/>
                </a:rPr>
                <a:t> </a:t>
              </a:r>
              <a:r>
                <a:rPr lang="fr-FR" sz="1050" i="0" dirty="0">
                  <a:solidFill>
                    <a:srgbClr val="000000"/>
                  </a:solidFill>
                  <a:latin typeface="Helvetica" pitchFamily="34" charset="0"/>
                </a:rPr>
                <a:t>(LP)</a:t>
              </a:r>
              <a:endParaRPr lang="fr-FR" sz="1600" i="0" dirty="0">
                <a:solidFill>
                  <a:srgbClr val="000000"/>
                </a:solidFill>
              </a:endParaRPr>
            </a:p>
          </p:txBody>
        </p:sp>
        <p:sp>
          <p:nvSpPr>
            <p:cNvPr id="45" name="Line 20"/>
            <p:cNvSpPr>
              <a:spLocks noChangeShapeType="1"/>
            </p:cNvSpPr>
            <p:nvPr/>
          </p:nvSpPr>
          <p:spPr bwMode="auto">
            <a:xfrm>
              <a:off x="457200" y="457200"/>
              <a:ext cx="387884" cy="0"/>
            </a:xfrm>
            <a:prstGeom prst="line">
              <a:avLst/>
            </a:prstGeom>
            <a:noFill/>
            <a:ln w="46038">
              <a:solidFill>
                <a:srgbClr val="007F00"/>
              </a:solidFill>
              <a:round/>
              <a:headEnd/>
              <a:tailEnd/>
            </a:ln>
          </p:spPr>
          <p:txBody>
            <a:bodyPr/>
            <a:lstStyle/>
            <a:p>
              <a:endParaRPr lang="fr-FR" sz="1400" i="0">
                <a:solidFill>
                  <a:srgbClr val="000000"/>
                </a:solidFill>
                <a:latin typeface="Arial" charset="0"/>
              </a:endParaRPr>
            </a:p>
          </p:txBody>
        </p:sp>
        <p:sp>
          <p:nvSpPr>
            <p:cNvPr id="46" name="Rectangle 21"/>
            <p:cNvSpPr>
              <a:spLocks noChangeArrowheads="1"/>
            </p:cNvSpPr>
            <p:nvPr/>
          </p:nvSpPr>
          <p:spPr bwMode="auto">
            <a:xfrm>
              <a:off x="924491" y="1029584"/>
              <a:ext cx="1631278" cy="194079"/>
            </a:xfrm>
            <a:prstGeom prst="rect">
              <a:avLst/>
            </a:prstGeom>
            <a:noFill/>
            <a:ln w="9525">
              <a:noFill/>
              <a:miter lim="800000"/>
              <a:headEnd/>
              <a:tailEnd/>
            </a:ln>
          </p:spPr>
          <p:txBody>
            <a:bodyPr wrap="square" lIns="0" tIns="0" rIns="0" bIns="0">
              <a:spAutoFit/>
            </a:bodyPr>
            <a:lstStyle/>
            <a:p>
              <a:pPr eaLnBrk="0" hangingPunct="0">
                <a:defRPr/>
              </a:pPr>
              <a:r>
                <a:rPr lang="fr-FR" sz="1050" i="0" dirty="0" err="1" smtClean="0">
                  <a:solidFill>
                    <a:srgbClr val="000000"/>
                  </a:solidFill>
                  <a:latin typeface="Helvetica" pitchFamily="34" charset="0"/>
                </a:rPr>
                <a:t>Portuguese</a:t>
              </a:r>
              <a:r>
                <a:rPr lang="fr-FR" sz="1600" i="0" dirty="0" smtClean="0">
                  <a:solidFill>
                    <a:srgbClr val="000000"/>
                  </a:solidFill>
                </a:rPr>
                <a:t> </a:t>
              </a:r>
              <a:r>
                <a:rPr lang="fr-FR" sz="1050" i="0" dirty="0" err="1" smtClean="0">
                  <a:solidFill>
                    <a:srgbClr val="000000"/>
                  </a:solidFill>
                  <a:latin typeface="Helvetica" pitchFamily="34" charset="0"/>
                </a:rPr>
                <a:t>Ex-illiterates</a:t>
              </a:r>
              <a:r>
                <a:rPr lang="fr-FR" sz="1050" i="0" dirty="0" smtClean="0">
                  <a:solidFill>
                    <a:srgbClr val="000000"/>
                  </a:solidFill>
                  <a:latin typeface="Helvetica" pitchFamily="34" charset="0"/>
                </a:rPr>
                <a:t> (</a:t>
              </a:r>
              <a:r>
                <a:rPr lang="fr-FR" sz="1050" i="0" dirty="0">
                  <a:solidFill>
                    <a:srgbClr val="000000"/>
                  </a:solidFill>
                  <a:latin typeface="Helvetica" pitchFamily="34" charset="0"/>
                </a:rPr>
                <a:t>EXP</a:t>
              </a:r>
              <a:r>
                <a:rPr lang="fr-FR" sz="1050" i="0" dirty="0" smtClean="0">
                  <a:solidFill>
                    <a:srgbClr val="000000"/>
                  </a:solidFill>
                  <a:latin typeface="Helvetica" pitchFamily="34" charset="0"/>
                </a:rPr>
                <a:t>)</a:t>
              </a:r>
              <a:endParaRPr lang="fr-FR" sz="1600" i="0" dirty="0">
                <a:solidFill>
                  <a:srgbClr val="000000"/>
                </a:solidFill>
              </a:endParaRPr>
            </a:p>
          </p:txBody>
        </p:sp>
        <p:sp>
          <p:nvSpPr>
            <p:cNvPr id="47" name="Line 22"/>
            <p:cNvSpPr>
              <a:spLocks noChangeShapeType="1"/>
            </p:cNvSpPr>
            <p:nvPr/>
          </p:nvSpPr>
          <p:spPr bwMode="auto">
            <a:xfrm>
              <a:off x="457200" y="1171760"/>
              <a:ext cx="387884" cy="0"/>
            </a:xfrm>
            <a:prstGeom prst="line">
              <a:avLst/>
            </a:prstGeom>
            <a:noFill/>
            <a:ln w="46038">
              <a:solidFill>
                <a:srgbClr val="FF0000"/>
              </a:solidFill>
              <a:round/>
              <a:headEnd/>
              <a:tailEnd/>
            </a:ln>
          </p:spPr>
          <p:txBody>
            <a:bodyPr/>
            <a:lstStyle/>
            <a:p>
              <a:endParaRPr lang="fr-FR" sz="1400" i="0">
                <a:solidFill>
                  <a:srgbClr val="000000"/>
                </a:solidFill>
                <a:latin typeface="Arial" charset="0"/>
              </a:endParaRPr>
            </a:p>
          </p:txBody>
        </p:sp>
        <p:sp>
          <p:nvSpPr>
            <p:cNvPr id="48" name="Rectangle 23"/>
            <p:cNvSpPr>
              <a:spLocks noChangeArrowheads="1"/>
            </p:cNvSpPr>
            <p:nvPr/>
          </p:nvSpPr>
          <p:spPr bwMode="auto">
            <a:xfrm>
              <a:off x="913871" y="872143"/>
              <a:ext cx="1646137" cy="127365"/>
            </a:xfrm>
            <a:prstGeom prst="rect">
              <a:avLst/>
            </a:prstGeom>
            <a:noFill/>
            <a:ln w="9525">
              <a:noFill/>
              <a:miter lim="800000"/>
              <a:headEnd/>
              <a:tailEnd/>
            </a:ln>
          </p:spPr>
          <p:txBody>
            <a:bodyPr wrap="square" lIns="0" tIns="0" rIns="0" bIns="0">
              <a:spAutoFit/>
            </a:bodyPr>
            <a:lstStyle/>
            <a:p>
              <a:pPr eaLnBrk="0" hangingPunct="0">
                <a:defRPr/>
              </a:pPr>
              <a:r>
                <a:rPr lang="fr-FR" sz="1050" i="0" dirty="0" err="1" smtClean="0">
                  <a:solidFill>
                    <a:srgbClr val="000000"/>
                  </a:solidFill>
                  <a:latin typeface="Helvetica" pitchFamily="34" charset="0"/>
                </a:rPr>
                <a:t>Brazilian</a:t>
              </a:r>
              <a:r>
                <a:rPr lang="fr-FR" sz="1050" i="0" dirty="0" smtClean="0">
                  <a:solidFill>
                    <a:srgbClr val="000000"/>
                  </a:solidFill>
                  <a:latin typeface="Helvetica" pitchFamily="34" charset="0"/>
                </a:rPr>
                <a:t> </a:t>
              </a:r>
              <a:r>
                <a:rPr lang="fr-FR" sz="1050" i="0" dirty="0" err="1" smtClean="0">
                  <a:solidFill>
                    <a:srgbClr val="000000"/>
                  </a:solidFill>
                  <a:latin typeface="Helvetica" pitchFamily="34" charset="0"/>
                </a:rPr>
                <a:t>Ex-illiterates</a:t>
              </a:r>
              <a:r>
                <a:rPr lang="fr-FR" sz="1050" i="0" dirty="0" smtClean="0">
                  <a:solidFill>
                    <a:srgbClr val="000000"/>
                  </a:solidFill>
                  <a:latin typeface="Helvetica" pitchFamily="34" charset="0"/>
                </a:rPr>
                <a:t> (</a:t>
              </a:r>
              <a:r>
                <a:rPr lang="fr-FR" sz="1050" i="0" dirty="0">
                  <a:solidFill>
                    <a:srgbClr val="000000"/>
                  </a:solidFill>
                  <a:latin typeface="Helvetica" pitchFamily="34" charset="0"/>
                </a:rPr>
                <a:t>EXB)</a:t>
              </a:r>
              <a:endParaRPr lang="fr-FR" sz="1600" i="0" dirty="0">
                <a:solidFill>
                  <a:srgbClr val="000000"/>
                </a:solidFill>
              </a:endParaRPr>
            </a:p>
          </p:txBody>
        </p:sp>
        <p:sp>
          <p:nvSpPr>
            <p:cNvPr id="49" name="Line 24"/>
            <p:cNvSpPr>
              <a:spLocks noChangeShapeType="1"/>
            </p:cNvSpPr>
            <p:nvPr/>
          </p:nvSpPr>
          <p:spPr bwMode="auto">
            <a:xfrm>
              <a:off x="457200" y="992165"/>
              <a:ext cx="387884" cy="0"/>
            </a:xfrm>
            <a:prstGeom prst="line">
              <a:avLst/>
            </a:prstGeom>
            <a:noFill/>
            <a:ln w="46038">
              <a:solidFill>
                <a:srgbClr val="00BFBF"/>
              </a:solidFill>
              <a:round/>
              <a:headEnd/>
              <a:tailEnd/>
            </a:ln>
          </p:spPr>
          <p:txBody>
            <a:bodyPr/>
            <a:lstStyle/>
            <a:p>
              <a:endParaRPr lang="fr-FR" sz="1400" i="0">
                <a:solidFill>
                  <a:srgbClr val="000000"/>
                </a:solidFill>
                <a:latin typeface="Arial" charset="0"/>
              </a:endParaRPr>
            </a:p>
          </p:txBody>
        </p:sp>
        <p:sp>
          <p:nvSpPr>
            <p:cNvPr id="50" name="Rectangle 25"/>
            <p:cNvSpPr>
              <a:spLocks noChangeArrowheads="1"/>
            </p:cNvSpPr>
            <p:nvPr/>
          </p:nvSpPr>
          <p:spPr bwMode="auto">
            <a:xfrm>
              <a:off x="924491" y="1269837"/>
              <a:ext cx="1384328" cy="127365"/>
            </a:xfrm>
            <a:prstGeom prst="rect">
              <a:avLst/>
            </a:prstGeom>
            <a:noFill/>
            <a:ln w="9525">
              <a:noFill/>
              <a:miter lim="800000"/>
              <a:headEnd/>
              <a:tailEnd/>
            </a:ln>
          </p:spPr>
          <p:txBody>
            <a:bodyPr wrap="square" lIns="0" tIns="0" rIns="0" bIns="0">
              <a:spAutoFit/>
            </a:bodyPr>
            <a:lstStyle/>
            <a:p>
              <a:pPr eaLnBrk="0" hangingPunct="0">
                <a:defRPr/>
              </a:pPr>
              <a:r>
                <a:rPr lang="fr-FR" sz="1050" i="0" dirty="0" err="1" smtClean="0">
                  <a:solidFill>
                    <a:srgbClr val="000000"/>
                  </a:solidFill>
                  <a:latin typeface="Helvetica" pitchFamily="34" charset="0"/>
                </a:rPr>
                <a:t>Brazilian</a:t>
              </a:r>
              <a:r>
                <a:rPr lang="fr-FR" sz="1050" i="0" dirty="0" smtClean="0">
                  <a:solidFill>
                    <a:srgbClr val="000000"/>
                  </a:solidFill>
                  <a:latin typeface="Helvetica" pitchFamily="34" charset="0"/>
                </a:rPr>
                <a:t> </a:t>
              </a:r>
              <a:r>
                <a:rPr lang="fr-FR" sz="1050" i="0" dirty="0" err="1" smtClean="0">
                  <a:solidFill>
                    <a:srgbClr val="000000"/>
                  </a:solidFill>
                  <a:latin typeface="Helvetica" pitchFamily="34" charset="0"/>
                </a:rPr>
                <a:t>Illiterates</a:t>
              </a:r>
              <a:r>
                <a:rPr lang="fr-FR" sz="1050" i="0" dirty="0" smtClean="0">
                  <a:solidFill>
                    <a:srgbClr val="000000"/>
                  </a:solidFill>
                  <a:latin typeface="Helvetica" pitchFamily="34" charset="0"/>
                </a:rPr>
                <a:t> </a:t>
              </a:r>
              <a:r>
                <a:rPr lang="fr-FR" sz="1050" i="0" dirty="0">
                  <a:solidFill>
                    <a:srgbClr val="000000"/>
                  </a:solidFill>
                  <a:latin typeface="Helvetica" pitchFamily="34" charset="0"/>
                </a:rPr>
                <a:t>(ILB)</a:t>
              </a:r>
              <a:endParaRPr lang="fr-FR" sz="1600" i="0" dirty="0">
                <a:solidFill>
                  <a:srgbClr val="000000"/>
                </a:solidFill>
              </a:endParaRPr>
            </a:p>
          </p:txBody>
        </p:sp>
        <p:sp>
          <p:nvSpPr>
            <p:cNvPr id="51" name="Line 26"/>
            <p:cNvSpPr>
              <a:spLocks noChangeShapeType="1"/>
            </p:cNvSpPr>
            <p:nvPr/>
          </p:nvSpPr>
          <p:spPr bwMode="auto">
            <a:xfrm>
              <a:off x="457200" y="1351356"/>
              <a:ext cx="387884" cy="0"/>
            </a:xfrm>
            <a:prstGeom prst="line">
              <a:avLst/>
            </a:prstGeom>
            <a:noFill/>
            <a:ln w="46038">
              <a:solidFill>
                <a:srgbClr val="BF00BF"/>
              </a:solidFill>
              <a:round/>
              <a:headEnd/>
              <a:tailEnd/>
            </a:ln>
          </p:spPr>
          <p:txBody>
            <a:bodyPr/>
            <a:lstStyle/>
            <a:p>
              <a:endParaRPr lang="fr-FR" sz="1400" i="0">
                <a:solidFill>
                  <a:srgbClr val="000000"/>
                </a:solidFill>
                <a:latin typeface="Arial" charset="0"/>
              </a:endParaRPr>
            </a:p>
          </p:txBody>
        </p:sp>
        <p:sp>
          <p:nvSpPr>
            <p:cNvPr id="52" name="Rectangle 27"/>
            <p:cNvSpPr>
              <a:spLocks noChangeArrowheads="1"/>
            </p:cNvSpPr>
            <p:nvPr/>
          </p:nvSpPr>
          <p:spPr bwMode="auto">
            <a:xfrm>
              <a:off x="908139" y="690637"/>
              <a:ext cx="1362039" cy="127365"/>
            </a:xfrm>
            <a:prstGeom prst="rect">
              <a:avLst/>
            </a:prstGeom>
            <a:noFill/>
            <a:ln w="9525">
              <a:noFill/>
              <a:miter lim="800000"/>
              <a:headEnd/>
              <a:tailEnd/>
            </a:ln>
          </p:spPr>
          <p:txBody>
            <a:bodyPr wrap="square" lIns="0" tIns="0" rIns="0" bIns="0">
              <a:spAutoFit/>
            </a:bodyPr>
            <a:lstStyle/>
            <a:p>
              <a:pPr eaLnBrk="0" hangingPunct="0">
                <a:defRPr/>
              </a:pPr>
              <a:r>
                <a:rPr lang="fr-FR" sz="1050" i="0" dirty="0" err="1" smtClean="0">
                  <a:solidFill>
                    <a:srgbClr val="000000"/>
                  </a:solidFill>
                  <a:latin typeface="Helvetica" pitchFamily="34" charset="0"/>
                </a:rPr>
                <a:t>Brazilian</a:t>
              </a:r>
              <a:r>
                <a:rPr lang="fr-FR" sz="1050" i="0" dirty="0" smtClean="0">
                  <a:solidFill>
                    <a:srgbClr val="000000"/>
                  </a:solidFill>
                  <a:latin typeface="Helvetica" pitchFamily="34" charset="0"/>
                </a:rPr>
                <a:t> Literates(</a:t>
              </a:r>
              <a:r>
                <a:rPr lang="fr-FR" sz="1050" i="0" dirty="0">
                  <a:solidFill>
                    <a:srgbClr val="000000"/>
                  </a:solidFill>
                  <a:latin typeface="Helvetica" pitchFamily="34" charset="0"/>
                </a:rPr>
                <a:t>LB2)</a:t>
              </a:r>
              <a:endParaRPr lang="fr-FR" sz="1600" i="0" dirty="0">
                <a:solidFill>
                  <a:srgbClr val="000000"/>
                </a:solidFill>
              </a:endParaRPr>
            </a:p>
          </p:txBody>
        </p:sp>
        <p:sp>
          <p:nvSpPr>
            <p:cNvPr id="53" name="Line 28"/>
            <p:cNvSpPr>
              <a:spLocks noChangeShapeType="1"/>
            </p:cNvSpPr>
            <p:nvPr/>
          </p:nvSpPr>
          <p:spPr bwMode="auto">
            <a:xfrm>
              <a:off x="457200" y="814480"/>
              <a:ext cx="387884" cy="0"/>
            </a:xfrm>
            <a:prstGeom prst="line">
              <a:avLst/>
            </a:prstGeom>
            <a:noFill/>
            <a:ln w="46038">
              <a:solidFill>
                <a:srgbClr val="BFBF00"/>
              </a:solidFill>
              <a:round/>
              <a:headEnd/>
              <a:tailEnd/>
            </a:ln>
          </p:spPr>
          <p:txBody>
            <a:bodyPr/>
            <a:lstStyle/>
            <a:p>
              <a:endParaRPr lang="fr-FR" sz="1400" i="0">
                <a:solidFill>
                  <a:srgbClr val="000000"/>
                </a:solidFill>
                <a:latin typeface="Arial" charset="0"/>
              </a:endParaRPr>
            </a:p>
          </p:txBody>
        </p:sp>
      </p:grpSp>
    </p:spTree>
    <p:extLst>
      <p:ext uri="{BB962C8B-B14F-4D97-AF65-F5344CB8AC3E}">
        <p14:creationId xmlns:p14="http://schemas.microsoft.com/office/powerpoint/2010/main" val="108264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706"/>
            <a:ext cx="9144000" cy="6529293"/>
          </a:xfrm>
        </p:spPr>
        <p:txBody>
          <a:bodyPr/>
          <a:lstStyle/>
          <a:p>
            <a:endParaRPr lang="en-US" dirty="0"/>
          </a:p>
        </p:txBody>
      </p:sp>
      <p:pic>
        <p:nvPicPr>
          <p:cNvPr id="3" name="Picture 2"/>
          <p:cNvPicPr>
            <a:picLocks noChangeAspect="1"/>
          </p:cNvPicPr>
          <p:nvPr/>
        </p:nvPicPr>
        <p:blipFill>
          <a:blip r:embed="rId3"/>
          <a:stretch>
            <a:fillRect/>
          </a:stretch>
        </p:blipFill>
        <p:spPr>
          <a:xfrm>
            <a:off x="0" y="129618"/>
            <a:ext cx="9144000" cy="6758264"/>
          </a:xfrm>
          <a:prstGeom prst="rect">
            <a:avLst/>
          </a:prstGeom>
        </p:spPr>
      </p:pic>
      <p:sp>
        <p:nvSpPr>
          <p:cNvPr id="4" name="Rectangle 3"/>
          <p:cNvSpPr/>
          <p:nvPr/>
        </p:nvSpPr>
        <p:spPr>
          <a:xfrm>
            <a:off x="5617881" y="3244333"/>
            <a:ext cx="2196353" cy="2862323"/>
          </a:xfrm>
          <a:prstGeom prst="rect">
            <a:avLst/>
          </a:prstGeom>
        </p:spPr>
        <p:txBody>
          <a:bodyPr wrap="square">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r>
              <a:rPr lang="fr-FR" dirty="0" smtClean="0"/>
              <a:t>Thibaut </a:t>
            </a:r>
            <a:r>
              <a:rPr lang="fr-FR" dirty="0"/>
              <a:t>de </a:t>
            </a:r>
            <a:r>
              <a:rPr lang="fr-FR" dirty="0" err="1"/>
              <a:t>Schotten</a:t>
            </a:r>
            <a:r>
              <a:rPr lang="fr-FR" dirty="0"/>
              <a:t> et al</a:t>
            </a:r>
            <a:r>
              <a:rPr lang="fr-FR" dirty="0" smtClean="0"/>
              <a:t>..</a:t>
            </a:r>
            <a:r>
              <a:rPr lang="en-US" dirty="0" smtClean="0"/>
              <a:t> </a:t>
            </a:r>
            <a:endParaRPr lang="en-US" dirty="0"/>
          </a:p>
        </p:txBody>
      </p:sp>
    </p:spTree>
    <p:extLst>
      <p:ext uri="{BB962C8B-B14F-4D97-AF65-F5344CB8AC3E}">
        <p14:creationId xmlns:p14="http://schemas.microsoft.com/office/powerpoint/2010/main" val="3816329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392"/>
            <a:ext cx="9144000" cy="7920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i="1" dirty="0" smtClean="0">
                <a:solidFill>
                  <a:schemeClr val="tx1"/>
                </a:solidFill>
                <a:ea typeface="ＭＳ Ｐゴシック" charset="0"/>
                <a:cs typeface="ＭＳ Ｐゴシック" charset="0"/>
              </a:rPr>
              <a:t>L’alphabétisation augmente la synchronie entre la VWFA et le réseau dorsal du langage et diminue sa synchronie avec le réseau auditif et le réseau visuel de haut niveau </a:t>
            </a:r>
          </a:p>
          <a:p>
            <a:pPr algn="ctr"/>
            <a:r>
              <a:rPr lang="fr-FR" i="1" dirty="0" smtClean="0">
                <a:solidFill>
                  <a:schemeClr val="tx1"/>
                </a:solidFill>
                <a:ea typeface="ＭＳ Ｐゴシック" charset="0"/>
                <a:cs typeface="ＭＳ Ｐゴシック" charset="0"/>
              </a:rPr>
              <a:t>(Lopez-Barroso, de Schoten, Morais, </a:t>
            </a:r>
            <a:r>
              <a:rPr lang="fr-FR" i="1" dirty="0" err="1" smtClean="0">
                <a:solidFill>
                  <a:schemeClr val="tx1"/>
                </a:solidFill>
                <a:ea typeface="ＭＳ Ｐゴシック" charset="0"/>
                <a:cs typeface="ＭＳ Ｐゴシック" charset="0"/>
              </a:rPr>
              <a:t>Kolinsky</a:t>
            </a:r>
            <a:r>
              <a:rPr lang="fr-FR" i="1" dirty="0" smtClean="0">
                <a:solidFill>
                  <a:schemeClr val="tx1"/>
                </a:solidFill>
                <a:ea typeface="ＭＳ Ｐゴシック" charset="0"/>
                <a:cs typeface="ＭＳ Ｐゴシック" charset="0"/>
              </a:rPr>
              <a:t>… Dehaene, Cohen, en révision)</a:t>
            </a:r>
            <a:endParaRPr lang="fr-FR" i="1" dirty="0"/>
          </a:p>
        </p:txBody>
      </p:sp>
      <p:sp>
        <p:nvSpPr>
          <p:cNvPr id="8" name="Content Placeholder 2"/>
          <p:cNvSpPr txBox="1">
            <a:spLocks/>
          </p:cNvSpPr>
          <p:nvPr/>
        </p:nvSpPr>
        <p:spPr bwMode="auto">
          <a:xfrm>
            <a:off x="433140" y="6070848"/>
            <a:ext cx="3888432" cy="792088"/>
          </a:xfrm>
          <a:prstGeom prst="rect">
            <a:avLst/>
          </a:prstGeom>
          <a:ln w="25400" cap="flat" cmpd="sng" algn="ctr">
            <a:solidFill>
              <a:srgbClr val="FFFFFF"/>
            </a:solidFill>
            <a:prstDash val="solid"/>
          </a:ln>
          <a:extLst>
            <a:ext uri="{FAA26D3D-D897-4be2-8F04-BA451C77F1D7}">
              <ma14:placeholder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pt-BR" sz="2000" b="1" dirty="0" err="1" smtClean="0">
                <a:solidFill>
                  <a:srgbClr val="38D823"/>
                </a:solidFill>
              </a:rPr>
              <a:t>Réseau</a:t>
            </a:r>
            <a:r>
              <a:rPr lang="pt-BR" sz="2000" b="1" dirty="0" smtClean="0">
                <a:solidFill>
                  <a:srgbClr val="38D823"/>
                </a:solidFill>
              </a:rPr>
              <a:t> </a:t>
            </a:r>
            <a:r>
              <a:rPr lang="pt-BR" sz="2000" b="1" dirty="0" err="1" smtClean="0">
                <a:solidFill>
                  <a:srgbClr val="38D823"/>
                </a:solidFill>
              </a:rPr>
              <a:t>visuel</a:t>
            </a:r>
            <a:r>
              <a:rPr lang="pt-BR" sz="2000" b="1" dirty="0" smtClean="0">
                <a:solidFill>
                  <a:srgbClr val="38D823"/>
                </a:solidFill>
              </a:rPr>
              <a:t> de </a:t>
            </a:r>
            <a:r>
              <a:rPr lang="pt-BR" sz="2000" b="1" dirty="0" err="1" smtClean="0">
                <a:solidFill>
                  <a:srgbClr val="38D823"/>
                </a:solidFill>
              </a:rPr>
              <a:t>bas</a:t>
            </a:r>
            <a:r>
              <a:rPr lang="pt-BR" sz="2000" b="1" dirty="0" smtClean="0">
                <a:solidFill>
                  <a:srgbClr val="38D823"/>
                </a:solidFill>
              </a:rPr>
              <a:t> </a:t>
            </a:r>
            <a:r>
              <a:rPr lang="pt-BR" sz="2000" b="1" dirty="0" err="1" smtClean="0">
                <a:solidFill>
                  <a:srgbClr val="38D823"/>
                </a:solidFill>
              </a:rPr>
              <a:t>niveau</a:t>
            </a:r>
            <a:endParaRPr lang="pt-BR" sz="2000" b="1" dirty="0" smtClean="0">
              <a:solidFill>
                <a:srgbClr val="38D823"/>
              </a:solidFill>
            </a:endParaRPr>
          </a:p>
          <a:p>
            <a:pPr marL="0" indent="0" algn="ctr">
              <a:buNone/>
            </a:pPr>
            <a:r>
              <a:rPr lang="pt-BR" sz="2000" b="1" dirty="0" smtClean="0">
                <a:solidFill>
                  <a:srgbClr val="38D823"/>
                </a:solidFill>
              </a:rPr>
              <a:t>(premiers </a:t>
            </a:r>
            <a:r>
              <a:rPr lang="pt-BR" sz="2000" b="1" dirty="0" err="1" smtClean="0">
                <a:solidFill>
                  <a:srgbClr val="38D823"/>
                </a:solidFill>
              </a:rPr>
              <a:t>traitement</a:t>
            </a:r>
            <a:r>
              <a:rPr lang="pt-BR" sz="2000" b="1" dirty="0" smtClean="0">
                <a:solidFill>
                  <a:srgbClr val="38D823"/>
                </a:solidFill>
              </a:rPr>
              <a:t> </a:t>
            </a:r>
            <a:r>
              <a:rPr lang="pt-BR" sz="2000" b="1" dirty="0" err="1" smtClean="0">
                <a:solidFill>
                  <a:srgbClr val="38D823"/>
                </a:solidFill>
              </a:rPr>
              <a:t>visuels</a:t>
            </a:r>
            <a:r>
              <a:rPr lang="pt-BR" sz="2000" b="1" dirty="0" smtClean="0">
                <a:solidFill>
                  <a:srgbClr val="38D823"/>
                </a:solidFill>
              </a:rPr>
              <a:t>)</a:t>
            </a:r>
            <a:endParaRPr lang="pt-BR" sz="2000" dirty="0" smtClean="0">
              <a:solidFill>
                <a:srgbClr val="38D823"/>
              </a:solidFill>
            </a:endParaRPr>
          </a:p>
        </p:txBody>
      </p:sp>
      <p:sp>
        <p:nvSpPr>
          <p:cNvPr id="9" name="Content Placeholder 2"/>
          <p:cNvSpPr txBox="1">
            <a:spLocks/>
          </p:cNvSpPr>
          <p:nvPr/>
        </p:nvSpPr>
        <p:spPr bwMode="auto">
          <a:xfrm>
            <a:off x="755576" y="692696"/>
            <a:ext cx="3096344" cy="753864"/>
          </a:xfrm>
          <a:prstGeom prst="rect">
            <a:avLst/>
          </a:prstGeom>
          <a:ln w="25400" cap="flat" cmpd="sng" algn="ctr">
            <a:solidFill>
              <a:srgbClr val="FFFFFF"/>
            </a:solidFill>
            <a:prstDash val="solid"/>
          </a:ln>
          <a:extLst>
            <a:ext uri="{FAA26D3D-D897-4be2-8F04-BA451C77F1D7}">
              <ma14:placeholder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pt-BR" sz="2000" b="1" dirty="0" err="1" smtClean="0">
                <a:solidFill>
                  <a:srgbClr val="FF0000"/>
                </a:solidFill>
              </a:rPr>
              <a:t>Réseau</a:t>
            </a:r>
            <a:r>
              <a:rPr lang="pt-BR" sz="2000" b="1" dirty="0" smtClean="0">
                <a:solidFill>
                  <a:srgbClr val="FF0000"/>
                </a:solidFill>
              </a:rPr>
              <a:t> dorsal </a:t>
            </a:r>
            <a:r>
              <a:rPr lang="pt-BR" sz="2000" b="1" dirty="0" err="1" smtClean="0">
                <a:solidFill>
                  <a:srgbClr val="FF0000"/>
                </a:solidFill>
              </a:rPr>
              <a:t>du</a:t>
            </a:r>
            <a:r>
              <a:rPr lang="pt-BR" sz="2000" b="1" dirty="0" smtClean="0">
                <a:solidFill>
                  <a:srgbClr val="FF0000"/>
                </a:solidFill>
              </a:rPr>
              <a:t> </a:t>
            </a:r>
            <a:r>
              <a:rPr lang="pt-BR" sz="2000" b="1" dirty="0" err="1" smtClean="0">
                <a:solidFill>
                  <a:srgbClr val="FF0000"/>
                </a:solidFill>
              </a:rPr>
              <a:t>langage</a:t>
            </a:r>
            <a:endParaRPr lang="pt-BR" sz="2000" dirty="0" smtClean="0"/>
          </a:p>
        </p:txBody>
      </p:sp>
      <p:sp>
        <p:nvSpPr>
          <p:cNvPr id="12" name="Content Placeholder 2"/>
          <p:cNvSpPr txBox="1">
            <a:spLocks/>
          </p:cNvSpPr>
          <p:nvPr/>
        </p:nvSpPr>
        <p:spPr bwMode="auto">
          <a:xfrm>
            <a:off x="5724128" y="692696"/>
            <a:ext cx="3168352" cy="576064"/>
          </a:xfrm>
          <a:prstGeom prst="rect">
            <a:avLst/>
          </a:prstGeom>
          <a:ln w="25400" cap="flat" cmpd="sng" algn="ctr">
            <a:solidFill>
              <a:srgbClr val="FFFFFF"/>
            </a:solidFill>
            <a:prstDash val="solid"/>
          </a:ln>
          <a:extLst>
            <a:ext uri="{FAA26D3D-D897-4be2-8F04-BA451C77F1D7}">
              <ma14:placeholder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pt-BR" sz="2000" b="1" dirty="0" err="1" smtClean="0">
                <a:solidFill>
                  <a:srgbClr val="B800AE"/>
                </a:solidFill>
              </a:rPr>
              <a:t>Réseau</a:t>
            </a:r>
            <a:r>
              <a:rPr lang="pt-BR" sz="2000" b="1" dirty="0" smtClean="0">
                <a:solidFill>
                  <a:srgbClr val="B800AE"/>
                </a:solidFill>
              </a:rPr>
              <a:t> </a:t>
            </a:r>
            <a:r>
              <a:rPr lang="pt-BR" sz="2000" b="1" dirty="0" err="1" smtClean="0">
                <a:solidFill>
                  <a:srgbClr val="B800AE"/>
                </a:solidFill>
              </a:rPr>
              <a:t>auditif</a:t>
            </a:r>
            <a:endParaRPr lang="pt-BR" sz="2000" dirty="0" smtClean="0"/>
          </a:p>
        </p:txBody>
      </p:sp>
      <p:sp>
        <p:nvSpPr>
          <p:cNvPr id="13" name="Content Placeholder 2"/>
          <p:cNvSpPr txBox="1">
            <a:spLocks/>
          </p:cNvSpPr>
          <p:nvPr/>
        </p:nvSpPr>
        <p:spPr bwMode="auto">
          <a:xfrm>
            <a:off x="5221164" y="6070848"/>
            <a:ext cx="3888432" cy="792088"/>
          </a:xfrm>
          <a:prstGeom prst="rect">
            <a:avLst/>
          </a:prstGeom>
          <a:ln w="25400" cap="flat" cmpd="sng" algn="ctr">
            <a:solidFill>
              <a:srgbClr val="FFFFFF"/>
            </a:solidFill>
            <a:prstDash val="solid"/>
          </a:ln>
          <a:extLst>
            <a:ext uri="{FAA26D3D-D897-4be2-8F04-BA451C77F1D7}">
              <ma14:placeholder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pt-BR" sz="2000" b="1" dirty="0" err="1" smtClean="0">
                <a:solidFill>
                  <a:srgbClr val="0000FF"/>
                </a:solidFill>
              </a:rPr>
              <a:t>Réseau</a:t>
            </a:r>
            <a:r>
              <a:rPr lang="pt-BR" sz="2000" b="1" dirty="0" smtClean="0">
                <a:solidFill>
                  <a:srgbClr val="0000FF"/>
                </a:solidFill>
              </a:rPr>
              <a:t> </a:t>
            </a:r>
            <a:r>
              <a:rPr lang="pt-BR" sz="2000" b="1" dirty="0" err="1" smtClean="0">
                <a:solidFill>
                  <a:srgbClr val="0000FF"/>
                </a:solidFill>
              </a:rPr>
              <a:t>visuel</a:t>
            </a:r>
            <a:r>
              <a:rPr lang="pt-BR" sz="2000" b="1" dirty="0" smtClean="0">
                <a:solidFill>
                  <a:srgbClr val="0000FF"/>
                </a:solidFill>
              </a:rPr>
              <a:t> de </a:t>
            </a:r>
            <a:r>
              <a:rPr lang="pt-BR" sz="2000" b="1" dirty="0" err="1" smtClean="0">
                <a:solidFill>
                  <a:srgbClr val="0000FF"/>
                </a:solidFill>
              </a:rPr>
              <a:t>haut</a:t>
            </a:r>
            <a:r>
              <a:rPr lang="pt-BR" sz="2000" b="1" dirty="0" smtClean="0">
                <a:solidFill>
                  <a:srgbClr val="0000FF"/>
                </a:solidFill>
              </a:rPr>
              <a:t> </a:t>
            </a:r>
            <a:r>
              <a:rPr lang="pt-BR" sz="2000" b="1" dirty="0" err="1" smtClean="0">
                <a:solidFill>
                  <a:srgbClr val="0000FF"/>
                </a:solidFill>
              </a:rPr>
              <a:t>niveau</a:t>
            </a:r>
            <a:endParaRPr lang="pt-BR" sz="2000" b="1" dirty="0" smtClean="0">
              <a:solidFill>
                <a:srgbClr val="0000FF"/>
              </a:solidFill>
            </a:endParaRPr>
          </a:p>
          <a:p>
            <a:pPr marL="0" indent="0" algn="ctr">
              <a:buNone/>
            </a:pPr>
            <a:r>
              <a:rPr lang="pt-BR" sz="2000" b="1" dirty="0" smtClean="0">
                <a:solidFill>
                  <a:srgbClr val="0000FF"/>
                </a:solidFill>
              </a:rPr>
              <a:t>(</a:t>
            </a:r>
            <a:r>
              <a:rPr lang="pt-BR" sz="2000" b="1" dirty="0" err="1" smtClean="0">
                <a:solidFill>
                  <a:srgbClr val="0000FF"/>
                </a:solidFill>
              </a:rPr>
              <a:t>autres</a:t>
            </a:r>
            <a:r>
              <a:rPr lang="pt-BR" sz="2000" b="1" dirty="0" smtClean="0">
                <a:solidFill>
                  <a:srgbClr val="0000FF"/>
                </a:solidFill>
              </a:rPr>
              <a:t> </a:t>
            </a:r>
            <a:r>
              <a:rPr lang="pt-BR" sz="2000" b="1" dirty="0" err="1" smtClean="0">
                <a:solidFill>
                  <a:srgbClr val="0000FF"/>
                </a:solidFill>
              </a:rPr>
              <a:t>traitements</a:t>
            </a:r>
            <a:r>
              <a:rPr lang="pt-BR" sz="2000" b="1" dirty="0" smtClean="0">
                <a:solidFill>
                  <a:srgbClr val="0000FF"/>
                </a:solidFill>
              </a:rPr>
              <a:t> </a:t>
            </a:r>
            <a:r>
              <a:rPr lang="pt-BR" sz="2000" b="1" dirty="0" err="1" smtClean="0">
                <a:solidFill>
                  <a:srgbClr val="0000FF"/>
                </a:solidFill>
              </a:rPr>
              <a:t>associatifs</a:t>
            </a:r>
            <a:r>
              <a:rPr lang="pt-BR" sz="2000" b="1" dirty="0" smtClean="0">
                <a:solidFill>
                  <a:srgbClr val="0000FF"/>
                </a:solidFill>
              </a:rPr>
              <a:t>)</a:t>
            </a:r>
            <a:endParaRPr lang="pt-BR" sz="2000" dirty="0">
              <a:solidFill>
                <a:srgbClr val="0000FF"/>
              </a:solidFill>
            </a:endParaRPr>
          </a:p>
        </p:txBody>
      </p:sp>
      <p:pic>
        <p:nvPicPr>
          <p:cNvPr id="6" name="Picture 5" descr="FigBL1Rou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816"/>
            <a:ext cx="2561228" cy="1799998"/>
          </a:xfrm>
          <a:prstGeom prst="rect">
            <a:avLst/>
          </a:prstGeom>
        </p:spPr>
      </p:pic>
      <p:pic>
        <p:nvPicPr>
          <p:cNvPr id="14" name="Picture 13" descr="FigBL2Rou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700808"/>
            <a:ext cx="1929964" cy="1798950"/>
          </a:xfrm>
          <a:prstGeom prst="rect">
            <a:avLst/>
          </a:prstGeom>
        </p:spPr>
      </p:pic>
      <p:pic>
        <p:nvPicPr>
          <p:cNvPr id="15" name="Picture 14" descr="FigBL1ros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514" y="1774169"/>
            <a:ext cx="2488322" cy="1798646"/>
          </a:xfrm>
          <a:prstGeom prst="rect">
            <a:avLst/>
          </a:prstGeom>
        </p:spPr>
      </p:pic>
      <p:pic>
        <p:nvPicPr>
          <p:cNvPr id="16" name="Picture 15" descr="FigBL2Ros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8895" y="1700820"/>
            <a:ext cx="1793901" cy="1798938"/>
          </a:xfrm>
          <a:prstGeom prst="rect">
            <a:avLst/>
          </a:prstGeom>
        </p:spPr>
      </p:pic>
      <p:pic>
        <p:nvPicPr>
          <p:cNvPr id="17" name="Picture 16" descr="FigBL1Ver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04" y="3982616"/>
            <a:ext cx="2450113" cy="1796497"/>
          </a:xfrm>
          <a:prstGeom prst="rect">
            <a:avLst/>
          </a:prstGeom>
        </p:spPr>
      </p:pic>
      <p:pic>
        <p:nvPicPr>
          <p:cNvPr id="18" name="Picture 17" descr="FigBL2Ver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1372" y="4054624"/>
            <a:ext cx="2020179" cy="1799998"/>
          </a:xfrm>
          <a:prstGeom prst="rect">
            <a:avLst/>
          </a:prstGeom>
        </p:spPr>
      </p:pic>
      <p:pic>
        <p:nvPicPr>
          <p:cNvPr id="19" name="Picture 18" descr="FigBL1 Bleu.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4919" y="3978313"/>
            <a:ext cx="2560513" cy="1800800"/>
          </a:xfrm>
          <a:prstGeom prst="rect">
            <a:avLst/>
          </a:prstGeom>
        </p:spPr>
      </p:pic>
      <p:pic>
        <p:nvPicPr>
          <p:cNvPr id="20" name="Picture 19" descr="FigBL2Bleu.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6095" y="4054624"/>
            <a:ext cx="2045201" cy="1800000"/>
          </a:xfrm>
          <a:prstGeom prst="rect">
            <a:avLst/>
          </a:prstGeom>
        </p:spPr>
      </p:pic>
      <p:sp>
        <p:nvSpPr>
          <p:cNvPr id="21" name="Rectangle 20"/>
          <p:cNvSpPr/>
          <p:nvPr/>
        </p:nvSpPr>
        <p:spPr>
          <a:xfrm>
            <a:off x="0" y="548680"/>
            <a:ext cx="467544" cy="15841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79512" y="5273824"/>
            <a:ext cx="467544" cy="15841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FigBL1 légend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552" y="3573016"/>
            <a:ext cx="3070819" cy="488279"/>
          </a:xfrm>
          <a:prstGeom prst="rect">
            <a:avLst/>
          </a:prstGeom>
        </p:spPr>
      </p:pic>
    </p:spTree>
    <p:extLst>
      <p:ext uri="{BB962C8B-B14F-4D97-AF65-F5344CB8AC3E}">
        <p14:creationId xmlns:p14="http://schemas.microsoft.com/office/powerpoint/2010/main" val="3457899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39412" cy="6857998"/>
          </a:xfrm>
        </p:spPr>
        <p:txBody>
          <a:bodyPr>
            <a:normAutofit fontScale="90000"/>
          </a:bodyPr>
          <a:lstStyle/>
          <a:p>
            <a:r>
              <a:rPr lang="fr-FR" sz="2400" dirty="0"/>
              <a:t>Apprentissage d’un alphabet artificiel par 2 groupes de lecteurs </a:t>
            </a:r>
            <a:r>
              <a:rPr lang="fr-FR" sz="2400" dirty="0" smtClean="0"/>
              <a:t>adultes «</a:t>
            </a:r>
            <a:r>
              <a:rPr lang="fr-FR" sz="2400" dirty="0"/>
              <a:t> alphabétiques </a:t>
            </a:r>
            <a:r>
              <a:rPr lang="fr-FR" sz="2400" dirty="0" smtClean="0"/>
              <a:t>»</a:t>
            </a:r>
            <a:br>
              <a:rPr lang="fr-FR" sz="2400" dirty="0" smtClean="0"/>
            </a:br>
            <a:r>
              <a:rPr lang="pt-BR" sz="2400" dirty="0" err="1" smtClean="0"/>
              <a:t>Yoncheva</a:t>
            </a:r>
            <a:r>
              <a:rPr lang="pt-BR" sz="2400" dirty="0" smtClean="0"/>
              <a:t> </a:t>
            </a:r>
            <a:r>
              <a:rPr lang="pt-BR" sz="2400" dirty="0"/>
              <a:t>et al. (2012), in </a:t>
            </a:r>
            <a:r>
              <a:rPr lang="pt-BR" sz="2400" i="1" dirty="0" err="1"/>
              <a:t>Developmental</a:t>
            </a:r>
            <a:r>
              <a:rPr lang="pt-BR" sz="2400" i="1" dirty="0"/>
              <a:t> </a:t>
            </a:r>
            <a:r>
              <a:rPr lang="pt-BR" sz="2400" i="1" dirty="0" err="1" smtClean="0"/>
              <a:t>Neuropsychology</a:t>
            </a:r>
            <a:r>
              <a:rPr lang="pt-BR" sz="2800" i="1" dirty="0" smtClean="0"/>
              <a:t/>
            </a:r>
            <a:br>
              <a:rPr lang="pt-BR" sz="2800" i="1" dirty="0" smtClean="0"/>
            </a:br>
            <a:r>
              <a:rPr lang="pt-BR" sz="2800" i="1" dirty="0" smtClean="0"/>
              <a:t/>
            </a:r>
            <a:br>
              <a:rPr lang="pt-BR" sz="2800" i="1" dirty="0" smtClean="0"/>
            </a:br>
            <a:r>
              <a:rPr lang="pt-BR" sz="2800" i="1" dirty="0"/>
              <a:t/>
            </a:r>
            <a:br>
              <a:rPr lang="pt-BR" sz="2800" i="1" dirty="0"/>
            </a:br>
            <a:r>
              <a:rPr lang="pt-BR" sz="2800" i="1" dirty="0"/>
              <a:t/>
            </a:r>
            <a:br>
              <a:rPr lang="pt-BR" sz="2800" i="1" dirty="0"/>
            </a:br>
            <a:r>
              <a:rPr lang="pt-BR" sz="3200" i="1" dirty="0" smtClean="0"/>
              <a:t/>
            </a:r>
            <a:br>
              <a:rPr lang="pt-BR" sz="3200" i="1" dirty="0" smtClean="0"/>
            </a:br>
            <a:r>
              <a:rPr lang="pt-BR" sz="3200" i="1" dirty="0"/>
              <a:t/>
            </a:r>
            <a:br>
              <a:rPr lang="pt-BR" sz="3200" i="1" dirty="0"/>
            </a:br>
            <a:r>
              <a:rPr lang="pt-BR" sz="3200" i="1" dirty="0" smtClean="0"/>
              <a:t/>
            </a:r>
            <a:br>
              <a:rPr lang="pt-BR" sz="3200" i="1" dirty="0" smtClean="0"/>
            </a:br>
            <a:r>
              <a:rPr lang="pt-BR" sz="3200" i="1" dirty="0"/>
              <a:t/>
            </a:r>
            <a:br>
              <a:rPr lang="pt-BR" sz="3200" i="1" dirty="0"/>
            </a:br>
            <a:r>
              <a:rPr lang="pt-BR" sz="3200" i="1" dirty="0" smtClean="0"/>
              <a:t/>
            </a:r>
            <a:br>
              <a:rPr lang="pt-BR" sz="3200" i="1" dirty="0" smtClean="0"/>
            </a:br>
            <a:r>
              <a:rPr lang="pt-BR" sz="3200" i="1" dirty="0" smtClean="0"/>
              <a:t/>
            </a:r>
            <a:br>
              <a:rPr lang="pt-BR" sz="3200" i="1" dirty="0" smtClean="0"/>
            </a:br>
            <a:r>
              <a:rPr lang="fr-FR" sz="2700" dirty="0" smtClean="0"/>
              <a:t>test de reconnaissance des mots écrits étudiés (répondre vu/non-vu): </a:t>
            </a:r>
            <a:br>
              <a:rPr lang="fr-FR" sz="2700" dirty="0" smtClean="0"/>
            </a:br>
            <a:r>
              <a:rPr lang="fr-FR" sz="2700" dirty="0" smtClean="0"/>
              <a:t>Global &gt; Phonique</a:t>
            </a:r>
            <a:br>
              <a:rPr lang="fr-FR" sz="2700" dirty="0" smtClean="0"/>
            </a:br>
            <a:r>
              <a:rPr lang="fr-FR" sz="2700" dirty="0" smtClean="0"/>
              <a:t>test de lecture de pseudo-mots:</a:t>
            </a:r>
            <a:br>
              <a:rPr lang="fr-FR" sz="2700" dirty="0" smtClean="0"/>
            </a:br>
            <a:r>
              <a:rPr lang="fr-FR" sz="2700" dirty="0" smtClean="0"/>
              <a:t>Globale: 58% </a:t>
            </a:r>
            <a:r>
              <a:rPr lang="fr-FR" sz="2700" dirty="0" err="1" smtClean="0"/>
              <a:t>n.s</a:t>
            </a:r>
            <a:r>
              <a:rPr lang="fr-FR" sz="2700" dirty="0" smtClean="0"/>
              <a:t>.     Phonique: 78.5%    </a:t>
            </a:r>
            <a:endParaRPr lang="fr-FR" sz="3200" b="1"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pic>
        <p:nvPicPr>
          <p:cNvPr id="4" name="Picture 3"/>
          <p:cNvPicPr>
            <a:picLocks noChangeAspect="1"/>
          </p:cNvPicPr>
          <p:nvPr/>
        </p:nvPicPr>
        <p:blipFill>
          <a:blip r:embed="rId3"/>
          <a:stretch>
            <a:fillRect/>
          </a:stretch>
        </p:blipFill>
        <p:spPr>
          <a:xfrm>
            <a:off x="-313764" y="1344704"/>
            <a:ext cx="9457764" cy="3869766"/>
          </a:xfrm>
          <a:prstGeom prst="rect">
            <a:avLst/>
          </a:prstGeom>
        </p:spPr>
      </p:pic>
      <p:sp>
        <p:nvSpPr>
          <p:cNvPr id="5" name="TextBox 4"/>
          <p:cNvSpPr txBox="1"/>
          <p:nvPr/>
        </p:nvSpPr>
        <p:spPr>
          <a:xfrm>
            <a:off x="10085294" y="449729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25963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pt-BR" sz="2800" i="1" dirty="0" smtClean="0"/>
              <a:t/>
            </a:r>
            <a:br>
              <a:rPr lang="pt-BR" sz="2800" i="1" dirty="0" smtClean="0"/>
            </a:br>
            <a:r>
              <a:rPr lang="pt-BR" sz="2800" i="1" dirty="0"/>
              <a:t/>
            </a:r>
            <a:br>
              <a:rPr lang="pt-BR" sz="2800" i="1" dirty="0"/>
            </a:br>
            <a:r>
              <a:rPr lang="pt-BR" sz="3200" i="1" dirty="0" smtClean="0"/>
              <a:t/>
            </a:r>
            <a:br>
              <a:rPr lang="pt-BR" sz="3200" i="1" dirty="0" smtClean="0"/>
            </a:br>
            <a:r>
              <a:rPr lang="pt-BR" sz="3200" i="1" dirty="0"/>
              <a:t/>
            </a:r>
            <a:br>
              <a:rPr lang="pt-BR" sz="3200" i="1" dirty="0"/>
            </a:br>
            <a:r>
              <a:rPr lang="pt-BR" sz="3200" i="1" dirty="0" smtClean="0"/>
              <a:t/>
            </a:r>
            <a:br>
              <a:rPr lang="pt-BR" sz="3200" i="1" dirty="0" smtClean="0"/>
            </a:br>
            <a:r>
              <a:rPr lang="pt-BR" sz="3200" i="1" dirty="0"/>
              <a:t/>
            </a:r>
            <a:br>
              <a:rPr lang="pt-BR" sz="3200" i="1" dirty="0"/>
            </a:br>
            <a:r>
              <a:rPr lang="pt-BR" sz="3200" i="1" dirty="0" smtClean="0"/>
              <a:t/>
            </a:r>
            <a:br>
              <a:rPr lang="pt-BR" sz="3200" i="1" dirty="0" smtClean="0"/>
            </a:br>
            <a:r>
              <a:rPr lang="en-US" sz="3600" b="1" dirty="0" smtClean="0"/>
              <a:t/>
            </a:r>
            <a:br>
              <a:rPr lang="en-US" sz="3600" b="1" dirty="0" smtClean="0"/>
            </a:br>
            <a:r>
              <a:rPr lang="en-US" sz="3200" dirty="0"/>
              <a:t/>
            </a:r>
            <a:br>
              <a:rPr lang="en-US" sz="3200" dirty="0"/>
            </a:br>
            <a:endParaRPr lang="fr-FR" sz="3200" b="1"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pic>
        <p:nvPicPr>
          <p:cNvPr id="5" name="Picture 4"/>
          <p:cNvPicPr>
            <a:picLocks noChangeAspect="1"/>
          </p:cNvPicPr>
          <p:nvPr/>
        </p:nvPicPr>
        <p:blipFill>
          <a:blip r:embed="rId3"/>
          <a:stretch>
            <a:fillRect/>
          </a:stretch>
        </p:blipFill>
        <p:spPr>
          <a:xfrm>
            <a:off x="2375647" y="-42333"/>
            <a:ext cx="4870824" cy="6931110"/>
          </a:xfrm>
          <a:prstGeom prst="rect">
            <a:avLst/>
          </a:prstGeom>
        </p:spPr>
      </p:pic>
    </p:spTree>
    <p:extLst>
      <p:ext uri="{BB962C8B-B14F-4D97-AF65-F5344CB8AC3E}">
        <p14:creationId xmlns:p14="http://schemas.microsoft.com/office/powerpoint/2010/main" val="62594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3244"/>
          </a:xfrm>
        </p:spPr>
        <p:txBody>
          <a:bodyPr>
            <a:normAutofit fontScale="90000"/>
          </a:bodyPr>
          <a:lstStyle/>
          <a:p>
            <a:r>
              <a:rPr lang="fr-FR" sz="3100" dirty="0"/>
              <a:t>En Belgique francophone : </a:t>
            </a:r>
            <a:r>
              <a:rPr lang="fr-FR" sz="3600" dirty="0"/>
              <a:t/>
            </a:r>
            <a:br>
              <a:rPr lang="fr-FR" sz="3600" dirty="0"/>
            </a:br>
            <a:r>
              <a:rPr lang="nl-NL" sz="2800" dirty="0"/>
              <a:t>Duncan, L. </a:t>
            </a:r>
            <a:r>
              <a:rPr lang="nl-NL" sz="2800" i="1" dirty="0"/>
              <a:t>et al</a:t>
            </a:r>
            <a:r>
              <a:rPr lang="nl-NL" sz="2800" dirty="0"/>
              <a:t> (2013), in </a:t>
            </a:r>
            <a:r>
              <a:rPr lang="en-US" sz="2800" i="1" dirty="0"/>
              <a:t>Cognition</a:t>
            </a:r>
            <a:r>
              <a:rPr lang="nl-NL" sz="2800" i="1" dirty="0"/>
              <a:t>, 127</a:t>
            </a:r>
            <a:r>
              <a:rPr lang="nl-NL" sz="2800" dirty="0"/>
              <a:t>, 398-419, </a:t>
            </a:r>
            <a:r>
              <a:rPr lang="nl-NL" sz="2800" dirty="0" smtClean="0"/>
              <a:t/>
            </a:r>
            <a:br>
              <a:rPr lang="nl-NL" sz="2800" dirty="0" smtClean="0"/>
            </a:br>
            <a:r>
              <a:rPr lang="nl-NL" sz="2800" dirty="0" err="1" smtClean="0"/>
              <a:t>étude</a:t>
            </a:r>
            <a:r>
              <a:rPr lang="nl-NL" sz="2800" dirty="0" smtClean="0"/>
              <a:t> </a:t>
            </a:r>
            <a:r>
              <a:rPr lang="nl-NL" sz="2800" dirty="0"/>
              <a:t>4: J. </a:t>
            </a:r>
            <a:r>
              <a:rPr lang="nl-NL" sz="2800" dirty="0" err="1"/>
              <a:t>Leybaert</a:t>
            </a:r>
            <a:r>
              <a:rPr lang="nl-NL" sz="2800" dirty="0"/>
              <a:t/>
            </a:r>
            <a:br>
              <a:rPr lang="nl-NL" sz="2800" dirty="0"/>
            </a:br>
            <a:endParaRPr lang="pt-BR" sz="2800" dirty="0"/>
          </a:p>
        </p:txBody>
      </p:sp>
      <p:sp>
        <p:nvSpPr>
          <p:cNvPr id="3" name="Content Placeholder 2"/>
          <p:cNvSpPr>
            <a:spLocks noGrp="1"/>
          </p:cNvSpPr>
          <p:nvPr>
            <p:ph idx="1"/>
          </p:nvPr>
        </p:nvSpPr>
        <p:spPr>
          <a:xfrm>
            <a:off x="323528" y="2196353"/>
            <a:ext cx="8820472" cy="4243294"/>
          </a:xfrm>
        </p:spPr>
        <p:txBody>
          <a:bodyPr/>
          <a:lstStyle/>
          <a:p>
            <a:r>
              <a:rPr lang="nl-NL" sz="1800" dirty="0"/>
              <a:t/>
            </a:r>
            <a:br>
              <a:rPr lang="nl-NL" sz="1800" dirty="0"/>
            </a:br>
            <a:r>
              <a:rPr lang="nl-NL" sz="1800" dirty="0"/>
              <a:t>                                              </a:t>
            </a:r>
            <a:r>
              <a:rPr lang="nl-NL" sz="2400" dirty="0" err="1"/>
              <a:t>début</a:t>
            </a:r>
            <a:r>
              <a:rPr lang="nl-NL" sz="2400" dirty="0"/>
              <a:t> de CP                      fin de CP</a:t>
            </a:r>
            <a:br>
              <a:rPr lang="nl-NL" sz="2400" dirty="0"/>
            </a:br>
            <a:r>
              <a:rPr lang="nl-NL" sz="2400" dirty="0"/>
              <a:t>                             </a:t>
            </a:r>
            <a:r>
              <a:rPr lang="nl-NL" sz="2400" i="1" dirty="0"/>
              <a:t>Global       </a:t>
            </a:r>
            <a:r>
              <a:rPr lang="nl-NL" sz="2400" i="1" dirty="0" err="1"/>
              <a:t>Phonique</a:t>
            </a:r>
            <a:r>
              <a:rPr lang="nl-NL" sz="2400" i="1" dirty="0"/>
              <a:t>         Global      </a:t>
            </a:r>
            <a:r>
              <a:rPr lang="nl-NL" sz="2400" i="1" dirty="0" err="1"/>
              <a:t>Phonique</a:t>
            </a:r>
            <a:r>
              <a:rPr lang="nl-NL" sz="2400" dirty="0"/>
              <a:t>                                                                                                                            </a:t>
            </a:r>
            <a:br>
              <a:rPr lang="nl-NL" sz="2400" dirty="0"/>
            </a:br>
            <a:endParaRPr lang="nl-NL" sz="2400" dirty="0" smtClean="0"/>
          </a:p>
          <a:p>
            <a:r>
              <a:rPr lang="nl-NL" sz="2400" dirty="0" smtClean="0"/>
              <a:t>Lettres                   </a:t>
            </a:r>
            <a:r>
              <a:rPr lang="nl-NL" sz="2400" dirty="0"/>
              <a:t>44,7%        50,3%             63,0%   &lt;    </a:t>
            </a:r>
            <a:r>
              <a:rPr lang="nl-NL" sz="2400" dirty="0" smtClean="0"/>
              <a:t> 90,1</a:t>
            </a:r>
            <a:r>
              <a:rPr lang="nl-NL" sz="2400" dirty="0"/>
              <a:t>% </a:t>
            </a:r>
            <a:br>
              <a:rPr lang="nl-NL" sz="2400" dirty="0"/>
            </a:br>
            <a:r>
              <a:rPr lang="nl-NL" sz="2400" dirty="0" err="1"/>
              <a:t>Lecture</a:t>
            </a:r>
            <a:r>
              <a:rPr lang="nl-NL" sz="2400" dirty="0"/>
              <a:t> de PM     24,4%        11,7%             37,2%   </a:t>
            </a:r>
            <a:r>
              <a:rPr lang="nl-NL" sz="2400" dirty="0" smtClean="0"/>
              <a:t>&lt;&lt;   </a:t>
            </a:r>
            <a:r>
              <a:rPr lang="nl-NL" sz="2400" dirty="0"/>
              <a:t>94,6%</a:t>
            </a:r>
            <a:br>
              <a:rPr lang="nl-NL" sz="2400" dirty="0"/>
            </a:br>
            <a:r>
              <a:rPr lang="nl-NL" sz="2400" dirty="0"/>
              <a:t>H. </a:t>
            </a:r>
            <a:r>
              <a:rPr lang="nl-NL" sz="2400" dirty="0" err="1"/>
              <a:t>phonémique</a:t>
            </a:r>
            <a:r>
              <a:rPr lang="nl-NL" sz="2400" dirty="0"/>
              <a:t>    32%           23%                52%       </a:t>
            </a:r>
            <a:r>
              <a:rPr lang="nl-NL" sz="2400"/>
              <a:t>&lt;   </a:t>
            </a:r>
            <a:r>
              <a:rPr lang="nl-NL" sz="2400" smtClean="0"/>
              <a:t>  93</a:t>
            </a:r>
            <a:r>
              <a:rPr lang="nl-NL" sz="2400" dirty="0"/>
              <a:t>%</a:t>
            </a:r>
            <a:br>
              <a:rPr lang="nl-NL" sz="2400" dirty="0"/>
            </a:br>
            <a:r>
              <a:rPr lang="nl-NL" sz="2400" dirty="0"/>
              <a:t/>
            </a:r>
            <a:br>
              <a:rPr lang="nl-NL" sz="2400" dirty="0"/>
            </a:br>
            <a:endParaRPr lang="pt-BR" sz="2400" dirty="0"/>
          </a:p>
        </p:txBody>
      </p:sp>
    </p:spTree>
    <p:extLst>
      <p:ext uri="{BB962C8B-B14F-4D97-AF65-F5344CB8AC3E}">
        <p14:creationId xmlns:p14="http://schemas.microsoft.com/office/powerpoint/2010/main" val="3359478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2800" dirty="0" err="1" smtClean="0"/>
              <a:t>Études</a:t>
            </a:r>
            <a:r>
              <a:rPr lang="pt-BR" sz="2800" dirty="0" smtClean="0"/>
              <a:t> </a:t>
            </a:r>
            <a:r>
              <a:rPr lang="pt-BR" sz="2800" dirty="0" err="1" smtClean="0"/>
              <a:t>longitudinales</a:t>
            </a:r>
            <a:r>
              <a:rPr lang="pt-BR" sz="2800" dirty="0" smtClean="0"/>
              <a:t> </a:t>
            </a:r>
            <a:r>
              <a:rPr lang="pt-BR" sz="2800" dirty="0" err="1" smtClean="0"/>
              <a:t>sur</a:t>
            </a:r>
            <a:r>
              <a:rPr lang="pt-BR" sz="2800" dirty="0" smtClean="0"/>
              <a:t> </a:t>
            </a:r>
            <a:r>
              <a:rPr lang="pt-BR" sz="2800" dirty="0" err="1" smtClean="0"/>
              <a:t>l’adulte</a:t>
            </a:r>
            <a:endParaRPr lang="pt-BR" sz="2800" dirty="0"/>
          </a:p>
        </p:txBody>
      </p:sp>
      <p:sp>
        <p:nvSpPr>
          <p:cNvPr id="3" name="Content Placeholder 2"/>
          <p:cNvSpPr>
            <a:spLocks noGrp="1"/>
          </p:cNvSpPr>
          <p:nvPr>
            <p:ph idx="1"/>
          </p:nvPr>
        </p:nvSpPr>
        <p:spPr>
          <a:xfrm>
            <a:off x="323528" y="1600201"/>
            <a:ext cx="8820472" cy="1522505"/>
          </a:xfrm>
        </p:spPr>
        <p:txBody>
          <a:bodyPr/>
          <a:lstStyle/>
          <a:p>
            <a:r>
              <a:rPr lang="pt-BR" sz="2400" dirty="0" err="1" smtClean="0"/>
              <a:t>Sur</a:t>
            </a:r>
            <a:r>
              <a:rPr lang="pt-BR" sz="2400" dirty="0" smtClean="0"/>
              <a:t> 1 </a:t>
            </a:r>
            <a:r>
              <a:rPr lang="pt-BR" sz="2400" dirty="0" err="1" smtClean="0"/>
              <a:t>adulte</a:t>
            </a:r>
            <a:r>
              <a:rPr lang="pt-BR" sz="2400" dirty="0" smtClean="0"/>
              <a:t>: Braga, </a:t>
            </a:r>
            <a:r>
              <a:rPr lang="pt-BR" sz="2400" dirty="0" err="1" smtClean="0"/>
              <a:t>Amemiya</a:t>
            </a:r>
            <a:r>
              <a:rPr lang="pt-BR" sz="2400" dirty="0" smtClean="0"/>
              <a:t> (...) </a:t>
            </a:r>
            <a:r>
              <a:rPr lang="pt-BR" sz="2400" dirty="0" err="1" smtClean="0"/>
              <a:t>Dehaene</a:t>
            </a:r>
            <a:r>
              <a:rPr lang="pt-BR" sz="2400" dirty="0" smtClean="0"/>
              <a:t>, </a:t>
            </a:r>
            <a:r>
              <a:rPr lang="pt-BR" sz="2400" i="1" dirty="0" err="1" smtClean="0"/>
              <a:t>Mind</a:t>
            </a:r>
            <a:r>
              <a:rPr lang="pt-BR" sz="2400" i="1" dirty="0" smtClean="0"/>
              <a:t> </a:t>
            </a:r>
            <a:r>
              <a:rPr lang="pt-BR" sz="2400" i="1" dirty="0" err="1" smtClean="0"/>
              <a:t>Brain</a:t>
            </a:r>
            <a:r>
              <a:rPr lang="pt-BR" sz="2400" i="1" dirty="0" smtClean="0"/>
              <a:t> &amp; </a:t>
            </a:r>
            <a:r>
              <a:rPr lang="pt-BR" sz="2400" i="1" dirty="0" err="1" smtClean="0"/>
              <a:t>Educ</a:t>
            </a:r>
            <a:r>
              <a:rPr lang="pt-BR" sz="2400" i="1" dirty="0" smtClean="0"/>
              <a:t> </a:t>
            </a:r>
            <a:r>
              <a:rPr lang="pt-BR" sz="2400" dirty="0" smtClean="0"/>
              <a:t>2017</a:t>
            </a:r>
            <a:endParaRPr lang="pt-BR" sz="2400" dirty="0"/>
          </a:p>
        </p:txBody>
      </p:sp>
      <p:pic>
        <p:nvPicPr>
          <p:cNvPr id="4" name="Picture 3" descr="Screen Shot 2017-07-11 at 10.15.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2706"/>
            <a:ext cx="9144000" cy="2554941"/>
          </a:xfrm>
          <a:prstGeom prst="rect">
            <a:avLst/>
          </a:prstGeom>
        </p:spPr>
      </p:pic>
    </p:spTree>
    <p:extLst>
      <p:ext uri="{BB962C8B-B14F-4D97-AF65-F5344CB8AC3E}">
        <p14:creationId xmlns:p14="http://schemas.microsoft.com/office/powerpoint/2010/main" val="3279237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3200" dirty="0" smtClean="0"/>
              <a:t/>
            </a:r>
            <a:br>
              <a:rPr lang="fr-FR" sz="3200" dirty="0" smtClean="0"/>
            </a:br>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pic>
        <p:nvPicPr>
          <p:cNvPr id="5" name="Picture 4"/>
          <p:cNvPicPr>
            <a:picLocks noChangeAspect="1"/>
          </p:cNvPicPr>
          <p:nvPr/>
        </p:nvPicPr>
        <p:blipFill>
          <a:blip r:embed="rId3"/>
          <a:stretch>
            <a:fillRect/>
          </a:stretch>
        </p:blipFill>
        <p:spPr>
          <a:xfrm>
            <a:off x="0" y="838200"/>
            <a:ext cx="9144000" cy="5166416"/>
          </a:xfrm>
          <a:prstGeom prst="rect">
            <a:avLst/>
          </a:prstGeom>
        </p:spPr>
      </p:pic>
    </p:spTree>
    <p:extLst>
      <p:ext uri="{BB962C8B-B14F-4D97-AF65-F5344CB8AC3E}">
        <p14:creationId xmlns:p14="http://schemas.microsoft.com/office/powerpoint/2010/main" val="3679848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2800" dirty="0"/>
              <a:t>«  Apprendre à lire. Tel est le lot de nombreux élèves de CP. Mais comment font-ils pour retenir tous ces symboles et créer des mots ? Tout se passe dans le cerveau.”</a:t>
            </a:r>
            <a:r>
              <a:rPr lang="en-US" sz="2800" dirty="0"/>
              <a:t> </a:t>
            </a:r>
            <a:r>
              <a:rPr lang="en-US" sz="2800" dirty="0" smtClean="0"/>
              <a:t/>
            </a:r>
            <a:br>
              <a:rPr lang="en-US" sz="2800" dirty="0" smtClean="0"/>
            </a:br>
            <a:r>
              <a:rPr lang="en-US" sz="2800" dirty="0"/>
              <a:t/>
            </a:r>
            <a:br>
              <a:rPr lang="en-US" sz="2800" dirty="0"/>
            </a:br>
            <a:r>
              <a:rPr lang="en-US" sz="2800" dirty="0"/>
              <a:t>i</a:t>
            </a:r>
            <a:r>
              <a:rPr lang="en-US" sz="2800" dirty="0" smtClean="0"/>
              <a:t>n </a:t>
            </a:r>
            <a:r>
              <a:rPr lang="en-US" sz="2800" u="sng" dirty="0">
                <a:hlinkClick r:id="rId3"/>
              </a:rPr>
              <a:t>http://www.lci.fr/france/comment-le-cerveau-apprend-il-a-lire-1185244.</a:t>
            </a:r>
            <a:r>
              <a:rPr lang="en-US" sz="2800" u="sng" dirty="0" smtClean="0">
                <a:hlinkClick r:id="rId3"/>
              </a:rPr>
              <a:t>html</a:t>
            </a:r>
            <a:r>
              <a:rPr lang="en-US" sz="2800" u="sng" dirty="0" smtClean="0"/>
              <a:t/>
            </a:r>
            <a:br>
              <a:rPr lang="en-US" sz="2800" u="sng" dirty="0" smtClean="0"/>
            </a:br>
            <a:r>
              <a:rPr lang="en-US" sz="2800" u="sng" dirty="0"/>
              <a:t/>
            </a:r>
            <a:br>
              <a:rPr lang="en-US" sz="2800" u="sng" dirty="0"/>
            </a:br>
            <a:r>
              <a:rPr lang="en-US" sz="2800" u="sng" dirty="0" smtClean="0"/>
              <a:t/>
            </a:r>
            <a:br>
              <a:rPr lang="en-US" sz="2800" u="sng" dirty="0" smtClean="0"/>
            </a:br>
            <a:r>
              <a:rPr lang="fr-FR" sz="2800" dirty="0" smtClean="0"/>
              <a:t>“</a:t>
            </a:r>
            <a:r>
              <a:rPr lang="fr-FR" sz="2800" dirty="0"/>
              <a:t>Comment la lecture réveille le cerveau des adultes</a:t>
            </a:r>
            <a:r>
              <a:rPr lang="en-US" sz="2800" dirty="0"/>
              <a:t>” </a:t>
            </a:r>
            <a:r>
              <a:rPr lang="en-US" sz="2800" dirty="0" smtClean="0"/>
              <a:t/>
            </a:r>
            <a:br>
              <a:rPr lang="en-US" sz="2800" dirty="0" smtClean="0"/>
            </a:br>
            <a:r>
              <a:rPr lang="en-US" sz="2800" dirty="0"/>
              <a:t/>
            </a:r>
            <a:br>
              <a:rPr lang="en-US" sz="2800" dirty="0"/>
            </a:br>
            <a:r>
              <a:rPr lang="en-US" sz="2800" dirty="0"/>
              <a:t>i</a:t>
            </a:r>
            <a:r>
              <a:rPr lang="en-US" sz="2800" dirty="0" smtClean="0"/>
              <a:t>n </a:t>
            </a:r>
            <a:r>
              <a:rPr lang="en-US" sz="2800" u="sng" dirty="0">
                <a:hlinkClick r:id="rId4"/>
              </a:rPr>
              <a:t>http://www.courrierinternational.com/article/neurosciences-comment-la-lecture-reveille-le-cerveau-des-adultes</a:t>
            </a:r>
            <a:r>
              <a:rPr lang="en-US" sz="2800" dirty="0"/>
              <a:t> </a:t>
            </a:r>
            <a:r>
              <a:rPr lang="en-US" sz="2800" dirty="0" smtClean="0"/>
              <a:t> </a:t>
            </a:r>
            <a:endParaRPr lang="fr-FR" sz="2800" b="1" dirty="0">
              <a:solidFill>
                <a:srgbClr val="0000FF"/>
              </a:solidFill>
            </a:endParaRPr>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805899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3200" dirty="0" smtClean="0"/>
              <a:t/>
            </a:r>
            <a:br>
              <a:rPr lang="fr-FR" sz="3200" dirty="0" smtClean="0"/>
            </a:br>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
        <p:nvSpPr>
          <p:cNvPr id="4" name="TextBox 3"/>
          <p:cNvSpPr txBox="1"/>
          <p:nvPr/>
        </p:nvSpPr>
        <p:spPr>
          <a:xfrm>
            <a:off x="0" y="1"/>
            <a:ext cx="9144000" cy="6063199"/>
          </a:xfrm>
          <a:prstGeom prst="rect">
            <a:avLst/>
          </a:prstGeom>
          <a:noFill/>
        </p:spPr>
        <p:txBody>
          <a:bodyPr wrap="square" rtlCol="0">
            <a:spAutoFit/>
          </a:bodyPr>
          <a:lstStyle/>
          <a:p>
            <a:endParaRPr lang="en-US" sz="3200" dirty="0" smtClean="0"/>
          </a:p>
          <a:p>
            <a:endParaRPr lang="en-US" sz="3200" dirty="0"/>
          </a:p>
          <a:p>
            <a:endParaRPr lang="en-US" sz="3200" dirty="0" smtClean="0"/>
          </a:p>
          <a:p>
            <a:r>
              <a:rPr lang="en-US" sz="3200" dirty="0" smtClean="0"/>
              <a:t>Literacy for Adult Illiterates – Kolinsky, </a:t>
            </a:r>
            <a:r>
              <a:rPr lang="en-US" sz="3200" dirty="0" err="1" smtClean="0"/>
              <a:t>Leite</a:t>
            </a:r>
            <a:r>
              <a:rPr lang="en-US" sz="3200" dirty="0" smtClean="0"/>
              <a:t>,… Morais</a:t>
            </a:r>
          </a:p>
          <a:p>
            <a:endParaRPr lang="en-US" sz="3200" dirty="0"/>
          </a:p>
          <a:p>
            <a:endParaRPr lang="en-US" sz="3200" dirty="0" smtClean="0"/>
          </a:p>
          <a:p>
            <a:r>
              <a:rPr lang="en-US" sz="2800" dirty="0" smtClean="0"/>
              <a:t>      17 modules, 41 lessons 2 hours each, during 3 months</a:t>
            </a:r>
          </a:p>
          <a:p>
            <a:endParaRPr lang="en-US" sz="2800" dirty="0"/>
          </a:p>
          <a:p>
            <a:endParaRPr lang="en-US" sz="2800" dirty="0" smtClean="0"/>
          </a:p>
          <a:p>
            <a:r>
              <a:rPr lang="en-US" sz="2800" dirty="0" smtClean="0"/>
              <a:t>                         8 illiterate Portuguese women</a:t>
            </a:r>
          </a:p>
          <a:p>
            <a:endParaRPr lang="en-US" sz="2800" dirty="0"/>
          </a:p>
          <a:p>
            <a:endParaRPr lang="en-US" sz="2800" dirty="0" smtClean="0"/>
          </a:p>
          <a:p>
            <a:r>
              <a:rPr lang="en-US" sz="2800" dirty="0" smtClean="0"/>
              <a:t>  </a:t>
            </a:r>
            <a:endParaRPr lang="en-US" sz="2800" dirty="0"/>
          </a:p>
        </p:txBody>
      </p:sp>
    </p:spTree>
    <p:extLst>
      <p:ext uri="{BB962C8B-B14F-4D97-AF65-F5344CB8AC3E}">
        <p14:creationId xmlns:p14="http://schemas.microsoft.com/office/powerpoint/2010/main" val="1415966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fontScale="90000"/>
          </a:bodyPr>
          <a:lstStyle/>
          <a:p>
            <a:pPr lvl="0"/>
            <a:r>
              <a:rPr lang="fr-FR" sz="2800" dirty="0" smtClean="0"/>
              <a:t/>
            </a:r>
            <a:br>
              <a:rPr lang="fr-FR" sz="2800" dirty="0" smtClean="0"/>
            </a:br>
            <a:r>
              <a:rPr lang="fr-FR" sz="2800" dirty="0" smtClean="0"/>
              <a:t>1. Accessibilité </a:t>
            </a:r>
            <a:r>
              <a:rPr lang="fr-FR" sz="2800" dirty="0"/>
              <a:t>du phonème, donc facilité d’accès à la valeur phonologique </a:t>
            </a:r>
            <a:r>
              <a:rPr lang="fr-FR" sz="2800" dirty="0" smtClean="0"/>
              <a:t>- exemple: </a:t>
            </a:r>
            <a:r>
              <a:rPr lang="fr-FR" sz="2800" dirty="0" err="1"/>
              <a:t>ffff</a:t>
            </a:r>
            <a:r>
              <a:rPr lang="fr-FR" sz="2800" dirty="0"/>
              <a:t> est prononçable isolément, mais pas une </a:t>
            </a:r>
            <a:r>
              <a:rPr lang="fr-FR" sz="2800" dirty="0" smtClean="0"/>
              <a:t>occlusive</a:t>
            </a:r>
            <a:br>
              <a:rPr lang="fr-FR" sz="2800" dirty="0" smtClean="0"/>
            </a:br>
            <a:r>
              <a:rPr lang="en-US" sz="3200" dirty="0"/>
              <a:t/>
            </a:r>
            <a:br>
              <a:rPr lang="en-US" sz="3200" dirty="0"/>
            </a:br>
            <a:r>
              <a:rPr lang="en-US" sz="3200" dirty="0" smtClean="0"/>
              <a:t>2. </a:t>
            </a:r>
            <a:r>
              <a:rPr lang="fr-FR" sz="2800" dirty="0" smtClean="0"/>
              <a:t>Degré </a:t>
            </a:r>
            <a:r>
              <a:rPr lang="fr-FR" sz="2800" dirty="0"/>
              <a:t>de consistance </a:t>
            </a:r>
            <a:r>
              <a:rPr lang="fr-FR" sz="2800" dirty="0" smtClean="0"/>
              <a:t>- exemple: &lt;i&gt;avant &lt;o&gt; </a:t>
            </a:r>
            <a:r>
              <a:rPr lang="fr-FR" sz="2800" dirty="0"/>
              <a:t>parce que </a:t>
            </a:r>
            <a:r>
              <a:rPr lang="fr-FR" sz="2800" dirty="0" smtClean="0"/>
              <a:t>&lt;i&gt; </a:t>
            </a:r>
            <a:r>
              <a:rPr lang="fr-FR" sz="2800" dirty="0"/>
              <a:t>ne dépend pas de sa position dans me mot, </a:t>
            </a:r>
            <a:r>
              <a:rPr lang="fr-FR" sz="2800" dirty="0" smtClean="0"/>
              <a:t/>
            </a:r>
            <a:br>
              <a:rPr lang="fr-FR" sz="2800" dirty="0" smtClean="0"/>
            </a:br>
            <a:r>
              <a:rPr lang="fr-FR" sz="2800" dirty="0" smtClean="0"/>
              <a:t>contrairement </a:t>
            </a:r>
            <a:r>
              <a:rPr lang="fr-FR" sz="2800" dirty="0"/>
              <a:t>à </a:t>
            </a:r>
            <a:r>
              <a:rPr lang="fr-FR" sz="2800" dirty="0" smtClean="0"/>
              <a:t>&lt;o&gt;</a:t>
            </a:r>
            <a:br>
              <a:rPr lang="fr-FR" sz="2800" dirty="0" smtClean="0"/>
            </a:br>
            <a:r>
              <a:rPr lang="en-US" sz="2800" dirty="0"/>
              <a:t/>
            </a:r>
            <a:br>
              <a:rPr lang="en-US" sz="2800" dirty="0"/>
            </a:br>
            <a:r>
              <a:rPr lang="en-US" sz="2800" dirty="0" smtClean="0"/>
              <a:t>3. </a:t>
            </a:r>
            <a:r>
              <a:rPr lang="fr-FR" sz="2800" dirty="0" smtClean="0"/>
              <a:t>Complexité </a:t>
            </a:r>
            <a:r>
              <a:rPr lang="fr-FR" sz="2800" dirty="0"/>
              <a:t>des graphèmes </a:t>
            </a:r>
            <a:r>
              <a:rPr lang="fr-FR" sz="2800" dirty="0" smtClean="0"/>
              <a:t>- </a:t>
            </a:r>
            <a:r>
              <a:rPr lang="fr-FR" sz="2800" dirty="0"/>
              <a:t>les lettres simples avant les digraphes &lt;</a:t>
            </a:r>
            <a:r>
              <a:rPr lang="fr-FR" sz="2800" dirty="0" err="1"/>
              <a:t>ch</a:t>
            </a:r>
            <a:r>
              <a:rPr lang="fr-FR" sz="2800" dirty="0"/>
              <a:t>&gt; et les lettres avec diacritique &lt;</a:t>
            </a:r>
            <a:r>
              <a:rPr lang="pt-PT" sz="2800" dirty="0" err="1"/>
              <a:t>ã</a:t>
            </a:r>
            <a:r>
              <a:rPr lang="pt-PT" sz="2800" dirty="0" smtClean="0"/>
              <a:t>&gt;</a:t>
            </a:r>
            <a:br>
              <a:rPr lang="pt-PT" sz="2800" dirty="0" smtClean="0"/>
            </a:br>
            <a:r>
              <a:rPr lang="en-US" sz="2800" dirty="0"/>
              <a:t/>
            </a:r>
            <a:br>
              <a:rPr lang="en-US" sz="2800" dirty="0"/>
            </a:br>
            <a:r>
              <a:rPr lang="en-US" sz="2800" dirty="0" smtClean="0"/>
              <a:t>4. </a:t>
            </a:r>
            <a:r>
              <a:rPr lang="fr-FR" sz="2800" dirty="0" smtClean="0"/>
              <a:t>Facilité </a:t>
            </a:r>
            <a:r>
              <a:rPr lang="fr-FR" sz="2800" dirty="0"/>
              <a:t>de reconnaissance visuelle des </a:t>
            </a:r>
            <a:r>
              <a:rPr lang="fr-FR" sz="2800" dirty="0" smtClean="0"/>
              <a:t>lettres - </a:t>
            </a:r>
            <a:br>
              <a:rPr lang="fr-FR" sz="2800" dirty="0" smtClean="0"/>
            </a:br>
            <a:r>
              <a:rPr lang="fr-FR" sz="2800" dirty="0" smtClean="0"/>
              <a:t>exemple </a:t>
            </a:r>
            <a:r>
              <a:rPr lang="fr-FR" sz="2800" dirty="0"/>
              <a:t>&lt;d b&gt;</a:t>
            </a:r>
            <a:r>
              <a:rPr lang="en-US" sz="2800" dirty="0"/>
              <a:t/>
            </a:r>
            <a:br>
              <a:rPr lang="en-US" sz="2800" dirty="0"/>
            </a:br>
            <a:r>
              <a:rPr lang="en-US" sz="2800" dirty="0" smtClean="0"/>
              <a:t/>
            </a:r>
            <a:br>
              <a:rPr lang="en-US" sz="2800" dirty="0" smtClean="0"/>
            </a:br>
            <a:r>
              <a:rPr lang="en-US" sz="2800" dirty="0" smtClean="0"/>
              <a:t>5. </a:t>
            </a:r>
            <a:r>
              <a:rPr lang="fr-FR" sz="2800" dirty="0" smtClean="0"/>
              <a:t>Structure </a:t>
            </a:r>
            <a:r>
              <a:rPr lang="fr-FR" sz="2800" dirty="0"/>
              <a:t>phonologique : CV avant CVCV ou CCV, </a:t>
            </a:r>
            <a:r>
              <a:rPr lang="fr-FR" sz="2800" dirty="0" err="1" smtClean="0"/>
              <a:t>etc</a:t>
            </a:r>
            <a:r>
              <a:rPr lang="fr-FR" sz="3200" dirty="0" smtClean="0"/>
              <a:t/>
            </a:r>
            <a:br>
              <a:rPr lang="fr-FR" sz="3200" dirty="0" smtClean="0"/>
            </a:br>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20007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fontScale="90000"/>
          </a:bodyPr>
          <a:lstStyle/>
          <a:p>
            <a:r>
              <a:rPr lang="fr-FR" sz="3200" dirty="0" smtClean="0"/>
              <a:t>D’autres </a:t>
            </a:r>
            <a:r>
              <a:rPr lang="fr-FR" sz="3200" dirty="0"/>
              <a:t>principes </a:t>
            </a:r>
            <a:r>
              <a:rPr lang="fr-FR" sz="3200" dirty="0" smtClean="0"/>
              <a:t>:</a:t>
            </a:r>
            <a:br>
              <a:rPr lang="fr-FR" sz="3200" dirty="0" smtClean="0"/>
            </a:br>
            <a:r>
              <a:rPr lang="en-US" sz="3200" dirty="0"/>
              <a:t/>
            </a:r>
            <a:br>
              <a:rPr lang="en-US" sz="3200" dirty="0"/>
            </a:br>
            <a:r>
              <a:rPr lang="en-US" sz="3200" dirty="0" smtClean="0"/>
              <a:t>- </a:t>
            </a:r>
            <a:r>
              <a:rPr lang="fr-FR" sz="3200" dirty="0" smtClean="0"/>
              <a:t>enseigner </a:t>
            </a:r>
            <a:r>
              <a:rPr lang="fr-FR" sz="3200" dirty="0"/>
              <a:t>en parallèle les formes majuscules et minuscules des </a:t>
            </a:r>
            <a:r>
              <a:rPr lang="fr-FR" sz="3200" dirty="0" smtClean="0"/>
              <a:t>lettres</a:t>
            </a:r>
            <a:br>
              <a:rPr lang="fr-FR" sz="3200" dirty="0" smtClean="0"/>
            </a:br>
            <a:r>
              <a:rPr lang="en-US" sz="3200" dirty="0"/>
              <a:t/>
            </a:r>
            <a:br>
              <a:rPr lang="en-US" sz="3200" dirty="0"/>
            </a:br>
            <a:r>
              <a:rPr lang="en-US" sz="3200" dirty="0" smtClean="0"/>
              <a:t>- </a:t>
            </a:r>
            <a:r>
              <a:rPr lang="fr-FR" sz="3200" dirty="0" smtClean="0"/>
              <a:t>apprentissage </a:t>
            </a:r>
            <a:r>
              <a:rPr lang="fr-FR" sz="3200" dirty="0"/>
              <a:t>multi-sensoriel : des « jeux » phonologiques, surtout phonémiques, </a:t>
            </a:r>
            <a:r>
              <a:rPr lang="fr-FR" sz="3200" dirty="0" smtClean="0"/>
              <a:t/>
            </a:r>
            <a:br>
              <a:rPr lang="fr-FR" sz="3200" dirty="0" smtClean="0"/>
            </a:br>
            <a:r>
              <a:rPr lang="fr-FR" sz="3200" dirty="0" smtClean="0"/>
              <a:t>et </a:t>
            </a:r>
            <a:r>
              <a:rPr lang="fr-FR" sz="3200" dirty="0"/>
              <a:t>des gestes articulatoires, associés aux </a:t>
            </a:r>
            <a:r>
              <a:rPr lang="fr-FR" sz="3200" dirty="0" smtClean="0"/>
              <a:t>lettres</a:t>
            </a:r>
            <a:br>
              <a:rPr lang="fr-FR" sz="3200" dirty="0" smtClean="0"/>
            </a:br>
            <a:r>
              <a:rPr lang="en-US" sz="3200" dirty="0"/>
              <a:t/>
            </a:r>
            <a:br>
              <a:rPr lang="en-US" sz="3200" dirty="0"/>
            </a:br>
            <a:r>
              <a:rPr lang="fr-FR" sz="3200" dirty="0" smtClean="0"/>
              <a:t>- écriture </a:t>
            </a:r>
            <a:r>
              <a:rPr lang="fr-FR" sz="3200" dirty="0"/>
              <a:t>systématiquement associée à la lecture   </a:t>
            </a:r>
            <a:r>
              <a:rPr lang="en-US" sz="3200" dirty="0"/>
              <a:t/>
            </a:r>
            <a:br>
              <a:rPr lang="en-US" sz="3200" dirty="0"/>
            </a:br>
            <a:r>
              <a:rPr lang="fr-FR" sz="3200" dirty="0"/>
              <a:t> </a:t>
            </a:r>
            <a:r>
              <a:rPr lang="en-US" sz="3200" dirty="0"/>
              <a:t/>
            </a:r>
            <a:br>
              <a:rPr lang="en-US" sz="3200" dirty="0"/>
            </a:br>
            <a:r>
              <a:rPr lang="fr-FR" sz="2800" dirty="0"/>
              <a:t>Dans les 2 premiers modules nous avons utilisé des fricatives et </a:t>
            </a:r>
            <a:r>
              <a:rPr lang="fr-FR" sz="2800" dirty="0" smtClean="0"/>
              <a:t>liquides, </a:t>
            </a:r>
            <a:r>
              <a:rPr lang="fr-FR" sz="2800" dirty="0"/>
              <a:t>toutes </a:t>
            </a:r>
            <a:r>
              <a:rPr lang="fr-FR" sz="2800" dirty="0" smtClean="0"/>
              <a:t>consistantes, </a:t>
            </a:r>
            <a:r>
              <a:rPr lang="fr-FR" sz="2800" dirty="0"/>
              <a:t>et uniquement des CV ou CVCV ; à partir du </a:t>
            </a:r>
            <a:r>
              <a:rPr lang="fr-FR" sz="2800" dirty="0" smtClean="0"/>
              <a:t>3</a:t>
            </a:r>
            <a:r>
              <a:rPr lang="fr-FR" sz="2800" baseline="30000" dirty="0" smtClean="0"/>
              <a:t>e</a:t>
            </a:r>
            <a:r>
              <a:rPr lang="fr-FR" sz="2800" dirty="0" smtClean="0"/>
              <a:t> module </a:t>
            </a:r>
            <a:r>
              <a:rPr lang="fr-FR" sz="2800" dirty="0"/>
              <a:t>on a introduit des inconsistances et d’autres </a:t>
            </a:r>
            <a:r>
              <a:rPr lang="fr-FR" sz="2800" dirty="0" smtClean="0"/>
              <a:t>structures</a:t>
            </a:r>
            <a:r>
              <a:rPr lang="en-US" sz="3200" dirty="0" smtClean="0"/>
              <a:t> </a:t>
            </a:r>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400812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97529"/>
            <a:ext cx="9144000" cy="3257177"/>
          </a:xfrm>
        </p:spPr>
        <p:txBody>
          <a:bodyPr>
            <a:normAutofit/>
          </a:bodyPr>
          <a:lstStyle/>
          <a:p>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pic>
        <p:nvPicPr>
          <p:cNvPr id="4" name="Picture 3"/>
          <p:cNvPicPr>
            <a:picLocks noChangeAspect="1"/>
          </p:cNvPicPr>
          <p:nvPr/>
        </p:nvPicPr>
        <p:blipFill>
          <a:blip r:embed="rId3"/>
          <a:stretch>
            <a:fillRect/>
          </a:stretch>
        </p:blipFill>
        <p:spPr>
          <a:xfrm>
            <a:off x="0" y="1583862"/>
            <a:ext cx="9144001" cy="4004235"/>
          </a:xfrm>
          <a:prstGeom prst="rect">
            <a:avLst/>
          </a:prstGeom>
        </p:spPr>
      </p:pic>
    </p:spTree>
    <p:extLst>
      <p:ext uri="{BB962C8B-B14F-4D97-AF65-F5344CB8AC3E}">
        <p14:creationId xmlns:p14="http://schemas.microsoft.com/office/powerpoint/2010/main" val="703450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3200" dirty="0" smtClean="0"/>
              <a:t/>
            </a:r>
            <a:br>
              <a:rPr lang="fr-FR" sz="3200" dirty="0" smtClean="0"/>
            </a:br>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pic>
        <p:nvPicPr>
          <p:cNvPr id="4" name="Picture 3"/>
          <p:cNvPicPr>
            <a:picLocks noChangeAspect="1"/>
          </p:cNvPicPr>
          <p:nvPr/>
        </p:nvPicPr>
        <p:blipFill>
          <a:blip r:embed="rId3"/>
          <a:stretch>
            <a:fillRect/>
          </a:stretch>
        </p:blipFill>
        <p:spPr>
          <a:xfrm>
            <a:off x="59764" y="1494117"/>
            <a:ext cx="9144000" cy="2912783"/>
          </a:xfrm>
          <a:prstGeom prst="rect">
            <a:avLst/>
          </a:prstGeom>
        </p:spPr>
      </p:pic>
      <p:sp>
        <p:nvSpPr>
          <p:cNvPr id="6" name="TextBox 5"/>
          <p:cNvSpPr txBox="1"/>
          <p:nvPr/>
        </p:nvSpPr>
        <p:spPr>
          <a:xfrm>
            <a:off x="3735293" y="552824"/>
            <a:ext cx="1161205" cy="646331"/>
          </a:xfrm>
          <a:prstGeom prst="rect">
            <a:avLst/>
          </a:prstGeom>
          <a:noFill/>
        </p:spPr>
        <p:txBody>
          <a:bodyPr wrap="square" rtlCol="0">
            <a:spAutoFit/>
          </a:bodyPr>
          <a:lstStyle/>
          <a:p>
            <a:r>
              <a:rPr lang="en-US" dirty="0" smtClean="0"/>
              <a:t>  </a:t>
            </a:r>
          </a:p>
          <a:p>
            <a:r>
              <a:rPr lang="en-US" dirty="0"/>
              <a:t> </a:t>
            </a:r>
            <a:r>
              <a:rPr lang="en-US" dirty="0" smtClean="0"/>
              <a:t>T3     </a:t>
            </a:r>
            <a:endParaRPr lang="en-US" dirty="0"/>
          </a:p>
        </p:txBody>
      </p:sp>
      <p:sp>
        <p:nvSpPr>
          <p:cNvPr id="8" name="TextBox 7"/>
          <p:cNvSpPr txBox="1"/>
          <p:nvPr/>
        </p:nvSpPr>
        <p:spPr>
          <a:xfrm>
            <a:off x="5707529" y="672353"/>
            <a:ext cx="518516" cy="923330"/>
          </a:xfrm>
          <a:prstGeom prst="rect">
            <a:avLst/>
          </a:prstGeom>
          <a:noFill/>
        </p:spPr>
        <p:txBody>
          <a:bodyPr wrap="none" rtlCol="0">
            <a:spAutoFit/>
          </a:bodyPr>
          <a:lstStyle/>
          <a:p>
            <a:r>
              <a:rPr lang="en-US" dirty="0" smtClean="0"/>
              <a:t>  T4</a:t>
            </a:r>
          </a:p>
          <a:p>
            <a:endParaRPr lang="en-US" dirty="0" smtClean="0"/>
          </a:p>
          <a:p>
            <a:r>
              <a:rPr lang="en-US" dirty="0" smtClean="0"/>
              <a:t> </a:t>
            </a:r>
            <a:endParaRPr lang="en-US" dirty="0"/>
          </a:p>
        </p:txBody>
      </p:sp>
      <p:sp>
        <p:nvSpPr>
          <p:cNvPr id="9" name="TextBox 8"/>
          <p:cNvSpPr txBox="1"/>
          <p:nvPr/>
        </p:nvSpPr>
        <p:spPr>
          <a:xfrm>
            <a:off x="6123027" y="1240118"/>
            <a:ext cx="516227"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10" name="TextBox 9"/>
          <p:cNvSpPr txBox="1"/>
          <p:nvPr/>
        </p:nvSpPr>
        <p:spPr>
          <a:xfrm>
            <a:off x="8636000" y="1240118"/>
            <a:ext cx="5080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460246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3200" dirty="0" smtClean="0"/>
              <a:t/>
            </a:r>
            <a:br>
              <a:rPr lang="fr-FR" sz="3200" dirty="0" smtClean="0"/>
            </a:br>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pic>
        <p:nvPicPr>
          <p:cNvPr id="5" name="Picture 4"/>
          <p:cNvPicPr>
            <a:picLocks noChangeAspect="1"/>
          </p:cNvPicPr>
          <p:nvPr/>
        </p:nvPicPr>
        <p:blipFill>
          <a:blip r:embed="rId3"/>
          <a:stretch>
            <a:fillRect/>
          </a:stretch>
        </p:blipFill>
        <p:spPr>
          <a:xfrm>
            <a:off x="-14950" y="1805213"/>
            <a:ext cx="9054362" cy="2627087"/>
          </a:xfrm>
          <a:prstGeom prst="rect">
            <a:avLst/>
          </a:prstGeom>
        </p:spPr>
      </p:pic>
    </p:spTree>
    <p:extLst>
      <p:ext uri="{BB962C8B-B14F-4D97-AF65-F5344CB8AC3E}">
        <p14:creationId xmlns:p14="http://schemas.microsoft.com/office/powerpoint/2010/main" val="4265214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3200" dirty="0" smtClean="0"/>
              <a:t/>
            </a:r>
            <a:br>
              <a:rPr lang="fr-FR" sz="3200" dirty="0" smtClean="0"/>
            </a:br>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pic>
        <p:nvPicPr>
          <p:cNvPr id="5" name="Picture 4"/>
          <p:cNvPicPr>
            <a:picLocks noChangeAspect="1"/>
          </p:cNvPicPr>
          <p:nvPr/>
        </p:nvPicPr>
        <p:blipFill>
          <a:blip r:embed="rId3"/>
          <a:stretch>
            <a:fillRect/>
          </a:stretch>
        </p:blipFill>
        <p:spPr>
          <a:xfrm>
            <a:off x="0" y="1092200"/>
            <a:ext cx="9144000" cy="4652211"/>
          </a:xfrm>
          <a:prstGeom prst="rect">
            <a:avLst/>
          </a:prstGeom>
        </p:spPr>
      </p:pic>
    </p:spTree>
    <p:extLst>
      <p:ext uri="{BB962C8B-B14F-4D97-AF65-F5344CB8AC3E}">
        <p14:creationId xmlns:p14="http://schemas.microsoft.com/office/powerpoint/2010/main" val="3495185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3200" dirty="0" smtClean="0"/>
              <a:t/>
            </a:r>
            <a:br>
              <a:rPr lang="fr-FR" sz="3200" dirty="0" smtClean="0"/>
            </a:br>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pic>
        <p:nvPicPr>
          <p:cNvPr id="4" name="Picture 3" descr="Morais_Lire_ecrire_et_etre_lib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882" y="-1"/>
            <a:ext cx="5094942" cy="6888777"/>
          </a:xfrm>
          <a:prstGeom prst="rect">
            <a:avLst/>
          </a:prstGeom>
        </p:spPr>
      </p:pic>
    </p:spTree>
    <p:extLst>
      <p:ext uri="{BB962C8B-B14F-4D97-AF65-F5344CB8AC3E}">
        <p14:creationId xmlns:p14="http://schemas.microsoft.com/office/powerpoint/2010/main" val="533444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3200" dirty="0" smtClean="0"/>
              <a:t/>
            </a:r>
            <a:br>
              <a:rPr lang="fr-FR" sz="3200" dirty="0" smtClean="0"/>
            </a:br>
            <a:endParaRPr lang="fr-FR" sz="32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pic>
        <p:nvPicPr>
          <p:cNvPr id="5" name="Picture 4"/>
          <p:cNvPicPr>
            <a:picLocks noChangeAspect="1"/>
          </p:cNvPicPr>
          <p:nvPr/>
        </p:nvPicPr>
        <p:blipFill>
          <a:blip r:embed="rId3"/>
          <a:stretch>
            <a:fillRect/>
          </a:stretch>
        </p:blipFill>
        <p:spPr>
          <a:xfrm>
            <a:off x="0" y="1866900"/>
            <a:ext cx="9144000" cy="3109189"/>
          </a:xfrm>
          <a:prstGeom prst="rect">
            <a:avLst/>
          </a:prstGeom>
        </p:spPr>
      </p:pic>
    </p:spTree>
    <p:extLst>
      <p:ext uri="{BB962C8B-B14F-4D97-AF65-F5344CB8AC3E}">
        <p14:creationId xmlns:p14="http://schemas.microsoft.com/office/powerpoint/2010/main" val="2028041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r>
              <a:rPr lang="fr-FR" sz="2400" dirty="0" smtClean="0"/>
              <a:t/>
            </a:r>
            <a:br>
              <a:rPr lang="fr-FR" sz="2400" dirty="0" smtClean="0"/>
            </a:br>
            <a:r>
              <a:rPr lang="fr-FR" sz="3100" dirty="0" smtClean="0"/>
              <a:t>En France, d’après PISA, entre </a:t>
            </a:r>
            <a:r>
              <a:rPr lang="fr-FR" sz="3100" dirty="0"/>
              <a:t>2002 et </a:t>
            </a:r>
            <a:r>
              <a:rPr lang="fr-FR" sz="3100" dirty="0" smtClean="0"/>
              <a:t>2015,</a:t>
            </a:r>
            <a:r>
              <a:rPr lang="en-US" sz="3100" dirty="0"/>
              <a:t/>
            </a:r>
            <a:br>
              <a:rPr lang="en-US" sz="3100" dirty="0"/>
            </a:br>
            <a:r>
              <a:rPr lang="en-US" sz="3100" dirty="0" smtClean="0"/>
              <a:t/>
            </a:r>
            <a:br>
              <a:rPr lang="en-US" sz="3100" dirty="0" smtClean="0"/>
            </a:br>
            <a:r>
              <a:rPr lang="fr-FR" sz="3100" dirty="0" smtClean="0"/>
              <a:t>Les </a:t>
            </a:r>
            <a:r>
              <a:rPr lang="fr-FR" sz="3100" dirty="0"/>
              <a:t>très bons </a:t>
            </a:r>
            <a:r>
              <a:rPr lang="fr-FR" sz="3100" dirty="0" smtClean="0"/>
              <a:t>lecteurs (niveaux 5 et 6) </a:t>
            </a:r>
            <a:br>
              <a:rPr lang="fr-FR" sz="3100" dirty="0" smtClean="0"/>
            </a:br>
            <a:r>
              <a:rPr lang="fr-FR" sz="3100" dirty="0" smtClean="0"/>
              <a:t>sont </a:t>
            </a:r>
            <a:r>
              <a:rPr lang="fr-FR" sz="3100" dirty="0"/>
              <a:t>passés de 12% à </a:t>
            </a:r>
            <a:r>
              <a:rPr lang="fr-FR" sz="3100" dirty="0" smtClean="0"/>
              <a:t>15,5%</a:t>
            </a:r>
            <a:r>
              <a:rPr lang="fr-FR" sz="3100" dirty="0"/>
              <a:t/>
            </a:r>
            <a:br>
              <a:rPr lang="fr-FR" sz="3100" dirty="0"/>
            </a:br>
            <a:r>
              <a:rPr lang="fr-FR" sz="3100" dirty="0" smtClean="0"/>
              <a:t> </a:t>
            </a:r>
            <a:br>
              <a:rPr lang="fr-FR" sz="3100" dirty="0" smtClean="0"/>
            </a:br>
            <a:r>
              <a:rPr lang="fr-FR" sz="3100" dirty="0" smtClean="0"/>
              <a:t>et </a:t>
            </a:r>
            <a:r>
              <a:rPr lang="fr-FR" sz="3100" dirty="0"/>
              <a:t>les très mauvais </a:t>
            </a:r>
            <a:r>
              <a:rPr lang="fr-FR" sz="3100" dirty="0" smtClean="0"/>
              <a:t>lecteurs (&lt; niveau 2)</a:t>
            </a:r>
            <a:br>
              <a:rPr lang="fr-FR" sz="3100" dirty="0" smtClean="0"/>
            </a:br>
            <a:r>
              <a:rPr lang="fr-FR" sz="3100" dirty="0" smtClean="0"/>
              <a:t>de </a:t>
            </a:r>
            <a:r>
              <a:rPr lang="fr-FR" sz="3100" dirty="0"/>
              <a:t>14% à </a:t>
            </a:r>
            <a:r>
              <a:rPr lang="fr-FR" sz="3100" dirty="0" smtClean="0"/>
              <a:t>22%.</a:t>
            </a:r>
            <a:endParaRPr lang="fr-FR" sz="2800" dirty="0"/>
          </a:p>
        </p:txBody>
      </p:sp>
      <p:sp>
        <p:nvSpPr>
          <p:cNvPr id="3" name="Subtitle 2"/>
          <p:cNvSpPr>
            <a:spLocks noGrp="1"/>
          </p:cNvSpPr>
          <p:nvPr>
            <p:ph type="subTitle" idx="1"/>
          </p:nvPr>
        </p:nvSpPr>
        <p:spPr>
          <a:xfrm flipV="1">
            <a:off x="1371600" y="6857999"/>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86220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8"/>
          </a:xfrm>
        </p:spPr>
        <p:txBody>
          <a:bodyPr>
            <a:normAutofit/>
          </a:bodyPr>
          <a:lstStyle/>
          <a:p>
            <a:pPr lvl="0"/>
            <a:r>
              <a:rPr lang="fr-FR" sz="2800" dirty="0"/>
              <a:t>“cet entrelacs complexe de mécanismes cervicaux régissant la lecture et son apprentissage”. </a:t>
            </a:r>
            <a:br>
              <a:rPr lang="fr-FR" sz="2800" dirty="0"/>
            </a:br>
            <a:r>
              <a:rPr lang="en-US" sz="2800" dirty="0"/>
              <a:t/>
            </a:r>
            <a:br>
              <a:rPr lang="en-US" sz="2800" dirty="0"/>
            </a:br>
            <a:r>
              <a:rPr lang="fr-FR" sz="2800" dirty="0" smtClean="0"/>
              <a:t>«</a:t>
            </a:r>
            <a:r>
              <a:rPr lang="fr-FR" sz="2800" dirty="0"/>
              <a:t> la fameuse méthode globale est incompatible avec l'architecture de notre cerveau”  (elle n’est pas incompatible, pour preuve cela se fait, elle est juste peu efficace)</a:t>
            </a:r>
            <a:r>
              <a:rPr lang="en-US" sz="2800" dirty="0"/>
              <a:t/>
            </a:r>
            <a:br>
              <a:rPr lang="en-US" sz="2800" dirty="0"/>
            </a:br>
            <a:r>
              <a:rPr lang="en-US" sz="2800" dirty="0" smtClean="0"/>
              <a:t/>
            </a:r>
            <a:br>
              <a:rPr lang="en-US" sz="2800" dirty="0" smtClean="0"/>
            </a:br>
            <a:r>
              <a:rPr lang="en-US" sz="2800" dirty="0" smtClean="0"/>
              <a:t>in </a:t>
            </a:r>
            <a:r>
              <a:rPr lang="en-US" sz="2800" u="sng" dirty="0">
                <a:hlinkClick r:id="rId3"/>
              </a:rPr>
              <a:t>http://www.lefigaro.fr/debats/2007/09/26/01005-20070926ARTFIG91290-comment_le_cerveau_apprend_a_lire.php</a:t>
            </a:r>
            <a:r>
              <a:rPr lang="en-US" sz="2800" dirty="0"/>
              <a:t/>
            </a:r>
            <a:br>
              <a:rPr lang="en-US" sz="2800" dirty="0"/>
            </a:br>
            <a:endParaRPr lang="fr-FR" sz="2800" b="1" dirty="0">
              <a:solidFill>
                <a:srgbClr val="0000FF"/>
              </a:solidFill>
            </a:endParaRPr>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828521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881"/>
            <a:ext cx="9144000" cy="6857998"/>
          </a:xfrm>
        </p:spPr>
        <p:txBody>
          <a:bodyPr>
            <a:normAutofit/>
          </a:bodyPr>
          <a:lstStyle/>
          <a:p>
            <a:r>
              <a:rPr lang="fr-FR" sz="2400" dirty="0" smtClean="0"/>
              <a:t>Macdonald </a:t>
            </a:r>
            <a:r>
              <a:rPr lang="fr-FR" sz="2400" dirty="0"/>
              <a:t>et al., in </a:t>
            </a:r>
            <a:r>
              <a:rPr lang="fr-FR" sz="2400" dirty="0" err="1"/>
              <a:t>Frontiers</a:t>
            </a:r>
            <a:r>
              <a:rPr lang="fr-FR" sz="2400" dirty="0"/>
              <a:t> in </a:t>
            </a:r>
            <a:r>
              <a:rPr lang="fr-FR" sz="2400" dirty="0" err="1"/>
              <a:t>Psychology</a:t>
            </a:r>
            <a:r>
              <a:rPr lang="fr-FR" sz="2400" dirty="0"/>
              <a:t>, 2017, </a:t>
            </a:r>
            <a:r>
              <a:rPr lang="fr-FR" sz="2400" dirty="0" smtClean="0"/>
              <a:t/>
            </a:r>
            <a:br>
              <a:rPr lang="fr-FR" sz="2400" dirty="0" smtClean="0"/>
            </a:br>
            <a:r>
              <a:rPr lang="en-US" sz="2400" dirty="0" err="1" smtClean="0"/>
              <a:t>doi</a:t>
            </a:r>
            <a:r>
              <a:rPr lang="en-US" sz="2400" dirty="0"/>
              <a:t>: 10.3389/fpsyg.2017.01314 </a:t>
            </a:r>
            <a:r>
              <a:rPr lang="fr-FR" sz="2400" dirty="0"/>
              <a:t/>
            </a:r>
            <a:br>
              <a:rPr lang="fr-FR" sz="2400" dirty="0"/>
            </a:br>
            <a:r>
              <a:rPr lang="fr-FR" sz="2400" dirty="0" smtClean="0"/>
              <a:t/>
            </a:r>
            <a:br>
              <a:rPr lang="fr-FR" sz="2400" dirty="0" smtClean="0"/>
            </a:br>
            <a:r>
              <a:rPr lang="fr-FR" sz="2400" dirty="0" smtClean="0"/>
              <a:t>Acceptation de </a:t>
            </a:r>
            <a:br>
              <a:rPr lang="fr-FR" sz="2400" dirty="0" smtClean="0"/>
            </a:br>
            <a:r>
              <a:rPr lang="fr-FR" sz="2400" dirty="0" smtClean="0"/>
              <a:t>« les </a:t>
            </a:r>
            <a:r>
              <a:rPr lang="fr-FR" sz="2400" dirty="0"/>
              <a:t>enfants apprennent mieux quand ils reçoivent les information selon leur modalité préférée (auditif, visuel, tactile, etc.</a:t>
            </a:r>
            <a:r>
              <a:rPr lang="fr-FR" sz="2400" dirty="0" smtClean="0"/>
              <a:t>) » </a:t>
            </a:r>
            <a:br>
              <a:rPr lang="fr-FR" sz="2400" dirty="0" smtClean="0"/>
            </a:br>
            <a:r>
              <a:rPr lang="fr-FR" sz="2400" dirty="0" smtClean="0"/>
              <a:t>large public : </a:t>
            </a:r>
            <a:r>
              <a:rPr lang="fr-FR" sz="2400" dirty="0"/>
              <a:t>93</a:t>
            </a:r>
            <a:r>
              <a:rPr lang="fr-FR" sz="2400" dirty="0" smtClean="0"/>
              <a:t>%</a:t>
            </a:r>
            <a:br>
              <a:rPr lang="fr-FR" sz="2400" dirty="0" smtClean="0"/>
            </a:br>
            <a:r>
              <a:rPr lang="fr-FR" sz="2400" dirty="0" smtClean="0"/>
              <a:t>éducateurs: </a:t>
            </a:r>
            <a:r>
              <a:rPr lang="fr-FR" sz="2400" dirty="0"/>
              <a:t>76% </a:t>
            </a:r>
            <a:br>
              <a:rPr lang="fr-FR" sz="2400" dirty="0"/>
            </a:br>
            <a:r>
              <a:rPr lang="fr-FR" sz="2400" dirty="0" smtClean="0"/>
              <a:t>avec </a:t>
            </a:r>
            <a:r>
              <a:rPr lang="fr-FR" sz="2400" dirty="0"/>
              <a:t>connaissances </a:t>
            </a:r>
            <a:r>
              <a:rPr lang="fr-FR" sz="2400" dirty="0" smtClean="0"/>
              <a:t>neuroscientifiques: 78%</a:t>
            </a:r>
            <a:br>
              <a:rPr lang="fr-FR" sz="2400" dirty="0" smtClean="0"/>
            </a:br>
            <a:r>
              <a:rPr lang="fr-FR" sz="2400" dirty="0"/>
              <a:t/>
            </a:r>
            <a:br>
              <a:rPr lang="fr-FR" sz="2400" dirty="0"/>
            </a:br>
            <a:r>
              <a:rPr lang="fr-FR" sz="2400" dirty="0" smtClean="0"/>
              <a:t>« certains </a:t>
            </a:r>
            <a:r>
              <a:rPr lang="fr-FR" sz="2400" dirty="0"/>
              <a:t>sont hémisphère gauche, d’autres sont hémisphère droit, </a:t>
            </a:r>
            <a:r>
              <a:rPr lang="fr-FR" sz="2400" dirty="0" smtClean="0"/>
              <a:t>et </a:t>
            </a:r>
            <a:r>
              <a:rPr lang="fr-FR" sz="2400" dirty="0"/>
              <a:t>cela explique les différences dans </a:t>
            </a:r>
            <a:r>
              <a:rPr lang="fr-FR" sz="2400" dirty="0" smtClean="0"/>
              <a:t>l’apprentissage » : </a:t>
            </a:r>
            <a:br>
              <a:rPr lang="fr-FR" sz="2400" dirty="0" smtClean="0"/>
            </a:br>
            <a:r>
              <a:rPr lang="fr-FR" sz="2400" dirty="0" smtClean="0"/>
              <a:t>64%, 49%, 32%</a:t>
            </a:r>
            <a:r>
              <a:rPr lang="en-US" sz="2400" dirty="0" smtClean="0"/>
              <a:t> </a:t>
            </a:r>
            <a:br>
              <a:rPr lang="en-US" sz="2400" dirty="0" smtClean="0"/>
            </a:br>
            <a:r>
              <a:rPr lang="en-US" sz="2400" dirty="0"/>
              <a:t/>
            </a:r>
            <a:br>
              <a:rPr lang="en-US" sz="2400" dirty="0"/>
            </a:br>
            <a:r>
              <a:rPr lang="fr-FR" sz="2400" dirty="0" smtClean="0"/>
              <a:t>« voir </a:t>
            </a:r>
            <a:r>
              <a:rPr lang="fr-FR" sz="2400" dirty="0"/>
              <a:t>les lettres à l’envers est un signe fréquent de </a:t>
            </a:r>
            <a:r>
              <a:rPr lang="fr-FR" sz="2400" dirty="0" smtClean="0"/>
              <a:t>dyslexie »: </a:t>
            </a:r>
            <a:br>
              <a:rPr lang="fr-FR" sz="2400" dirty="0" smtClean="0"/>
            </a:br>
            <a:r>
              <a:rPr lang="fr-FR" sz="2400" dirty="0" smtClean="0"/>
              <a:t>76</a:t>
            </a:r>
            <a:r>
              <a:rPr lang="fr-FR" sz="2400" dirty="0"/>
              <a:t>%, 59</a:t>
            </a:r>
            <a:r>
              <a:rPr lang="fr-FR" sz="2400" dirty="0" smtClean="0"/>
              <a:t>%, </a:t>
            </a:r>
            <a:r>
              <a:rPr lang="fr-FR" sz="2400" dirty="0"/>
              <a:t>50% </a:t>
            </a:r>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814742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881"/>
            <a:ext cx="9144000" cy="6857998"/>
          </a:xfrm>
        </p:spPr>
        <p:txBody>
          <a:bodyPr>
            <a:normAutofit/>
          </a:bodyPr>
          <a:lstStyle/>
          <a:p>
            <a:r>
              <a:rPr lang="fr-FR" sz="2400" dirty="0"/>
              <a:t>« </a:t>
            </a:r>
            <a:r>
              <a:rPr lang="fr-FR" sz="2400" dirty="0" err="1"/>
              <a:t>neurodidactique</a:t>
            </a:r>
            <a:r>
              <a:rPr lang="fr-FR" sz="2400" dirty="0"/>
              <a:t> de la lecture </a:t>
            </a:r>
            <a:r>
              <a:rPr lang="fr-FR" sz="2400" dirty="0" smtClean="0"/>
              <a:t>» :</a:t>
            </a:r>
            <a:br>
              <a:rPr lang="fr-FR" sz="2400" dirty="0" smtClean="0"/>
            </a:br>
            <a:r>
              <a:rPr lang="fr-FR" sz="2400" dirty="0" smtClean="0"/>
              <a:t/>
            </a:r>
            <a:br>
              <a:rPr lang="fr-FR" sz="2400" dirty="0" smtClean="0"/>
            </a:br>
            <a:r>
              <a:rPr lang="fr-FR" sz="2400" dirty="0" smtClean="0"/>
              <a:t> son </a:t>
            </a:r>
            <a:r>
              <a:rPr lang="fr-FR" sz="2400" dirty="0"/>
              <a:t>but serait de « comprendre comment le cerveau apprend à lire pour mieux le lui enseigner </a:t>
            </a:r>
            <a:r>
              <a:rPr lang="fr-FR" sz="2400" dirty="0" smtClean="0"/>
              <a:t>»</a:t>
            </a:r>
            <a:br>
              <a:rPr lang="fr-FR" sz="2400" dirty="0" smtClean="0"/>
            </a:br>
            <a:r>
              <a:rPr lang="fr-FR" sz="2400" dirty="0"/>
              <a:t/>
            </a:r>
            <a:br>
              <a:rPr lang="fr-FR" sz="2400" dirty="0"/>
            </a:br>
            <a:r>
              <a:rPr lang="fr-FR" sz="2400" dirty="0" smtClean="0"/>
              <a:t/>
            </a:r>
            <a:br>
              <a:rPr lang="fr-FR" sz="2400" dirty="0" smtClean="0"/>
            </a:br>
            <a:r>
              <a:rPr lang="fr-FR" sz="2400" dirty="0" smtClean="0"/>
              <a:t>“</a:t>
            </a:r>
            <a:r>
              <a:rPr lang="fr-FR" sz="2400" dirty="0"/>
              <a:t>(…) cette latéralisation à gauche (…) semble être une propriété essentielle de la lecture expert. Sachant de quelle façon le cerveau apprend à lire, il importe maintenant de se pencher sur la manière avec laquelle on doit le lui enseigner. Quelle méthode d’enseignement de la lecture permet d’induire une telle latéralisation à gauche?” </a:t>
            </a:r>
            <a:r>
              <a:rPr lang="fr-FR" sz="2400" dirty="0" smtClean="0"/>
              <a:t/>
            </a:r>
            <a:br>
              <a:rPr lang="fr-FR" sz="2400" dirty="0" smtClean="0"/>
            </a:br>
            <a:r>
              <a:rPr lang="fr-FR" sz="2400" dirty="0"/>
              <a:t/>
            </a:r>
            <a:br>
              <a:rPr lang="fr-FR" sz="2400" dirty="0"/>
            </a:br>
            <a:r>
              <a:rPr lang="fr-FR" sz="2400" dirty="0" smtClean="0"/>
              <a:t>in</a:t>
            </a:r>
            <a:r>
              <a:rPr lang="en-US" sz="2400" dirty="0"/>
              <a:t/>
            </a:r>
            <a:br>
              <a:rPr lang="en-US" sz="2400" dirty="0"/>
            </a:br>
            <a:r>
              <a:rPr lang="en-US" sz="2400" u="sng" dirty="0">
                <a:hlinkClick r:id="rId3"/>
              </a:rPr>
              <a:t>http://www.associationneuroeducation.org/articles/2012/1/1/neurodidactique-de-la-lecture-comprendre-comment-le-cerveau.html</a:t>
            </a:r>
            <a:r>
              <a:rPr lang="en-US" sz="2400" dirty="0"/>
              <a:t> </a:t>
            </a:r>
            <a:r>
              <a:rPr lang="en-US" sz="2400" dirty="0" smtClean="0"/>
              <a:t> </a:t>
            </a:r>
            <a:endParaRPr lang="fr-FR" sz="24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114384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881"/>
            <a:ext cx="9144000" cy="6857998"/>
          </a:xfrm>
        </p:spPr>
        <p:txBody>
          <a:bodyPr>
            <a:normAutofit/>
          </a:bodyPr>
          <a:lstStyle/>
          <a:p>
            <a:r>
              <a:rPr lang="fr-FR" sz="2400" dirty="0"/>
              <a:t>Dr. Duncan </a:t>
            </a:r>
            <a:r>
              <a:rPr lang="fr-FR" sz="2400" dirty="0" err="1"/>
              <a:t>Milne</a:t>
            </a:r>
            <a:r>
              <a:rPr lang="fr-FR" sz="2400" dirty="0"/>
              <a:t>, « Apprendre au cerveau à lire </a:t>
            </a:r>
            <a:r>
              <a:rPr lang="fr-FR" sz="2400" dirty="0" smtClean="0"/>
              <a:t>»</a:t>
            </a:r>
            <a:r>
              <a:rPr lang="fr-FR" sz="2400" dirty="0"/>
              <a:t/>
            </a:r>
            <a:br>
              <a:rPr lang="fr-FR" sz="2400" dirty="0"/>
            </a:br>
            <a:r>
              <a:rPr lang="fr-FR" sz="2400" dirty="0" smtClean="0"/>
              <a:t/>
            </a:r>
            <a:br>
              <a:rPr lang="fr-FR" sz="2400" dirty="0" smtClean="0"/>
            </a:br>
            <a:r>
              <a:rPr lang="fr-FR" sz="2400" dirty="0" smtClean="0"/>
              <a:t>«</a:t>
            </a:r>
            <a:r>
              <a:rPr lang="fr-FR" sz="2400" dirty="0"/>
              <a:t> expose les éléments de la science neurologique expliquant la lecture » </a:t>
            </a:r>
            <a:r>
              <a:rPr lang="fr-FR" sz="2400" dirty="0" smtClean="0"/>
              <a:t/>
            </a:r>
            <a:br>
              <a:rPr lang="fr-FR" sz="2400" dirty="0" smtClean="0"/>
            </a:br>
            <a:r>
              <a:rPr lang="fr-FR" sz="2400" dirty="0"/>
              <a:t/>
            </a:r>
            <a:br>
              <a:rPr lang="fr-FR" sz="2400" dirty="0"/>
            </a:br>
            <a:r>
              <a:rPr lang="fr-FR" sz="2400" dirty="0" smtClean="0"/>
              <a:t>et pose </a:t>
            </a:r>
            <a:r>
              <a:rPr lang="fr-FR" sz="2400" dirty="0"/>
              <a:t>les questions suivantes </a:t>
            </a:r>
            <a:r>
              <a:rPr lang="fr-FR" sz="2400" dirty="0" smtClean="0"/>
              <a:t>:</a:t>
            </a:r>
            <a:br>
              <a:rPr lang="fr-FR" sz="2400" dirty="0" smtClean="0"/>
            </a:br>
            <a:r>
              <a:rPr lang="fr-FR" sz="2400" dirty="0" smtClean="0"/>
              <a:t> </a:t>
            </a:r>
            <a:br>
              <a:rPr lang="fr-FR" sz="2400" dirty="0" smtClean="0"/>
            </a:br>
            <a:r>
              <a:rPr lang="fr-FR" sz="2400" dirty="0" smtClean="0"/>
              <a:t>«</a:t>
            </a:r>
            <a:r>
              <a:rPr lang="fr-FR" sz="2400" dirty="0"/>
              <a:t> comment apprend-on à lire à un groupe de cerveaux distincts ou à un type de cerveau déterminé </a:t>
            </a:r>
            <a:r>
              <a:rPr lang="fr-FR" sz="2400" dirty="0" smtClean="0"/>
              <a:t>?</a:t>
            </a:r>
            <a:r>
              <a:rPr lang="fr-FR" sz="2400" dirty="0"/>
              <a:t> »</a:t>
            </a:r>
            <a:r>
              <a:rPr lang="fr-FR" sz="2400" dirty="0" smtClean="0"/>
              <a:t/>
            </a:r>
            <a:br>
              <a:rPr lang="fr-FR" sz="2400" dirty="0" smtClean="0"/>
            </a:br>
            <a:r>
              <a:rPr lang="fr-FR" sz="2400" dirty="0" smtClean="0"/>
              <a:t/>
            </a:r>
            <a:br>
              <a:rPr lang="fr-FR" sz="2400" dirty="0" smtClean="0"/>
            </a:br>
            <a:r>
              <a:rPr lang="fr-FR" sz="2400" dirty="0" smtClean="0"/>
              <a:t>«</a:t>
            </a:r>
            <a:r>
              <a:rPr lang="fr-FR" sz="2400" dirty="0"/>
              <a:t> Quels sont les endroits spécifiques du cerveau qui devraient être visés pour la remédiation à la lecture ou pour un apprentissage accéléré </a:t>
            </a:r>
            <a:r>
              <a:rPr lang="fr-FR" sz="2400" dirty="0" smtClean="0"/>
              <a:t>?</a:t>
            </a:r>
            <a:r>
              <a:rPr lang="fr-FR" sz="2400" dirty="0"/>
              <a:t> »</a:t>
            </a:r>
            <a:r>
              <a:rPr lang="en-US" sz="2400" dirty="0"/>
              <a:t/>
            </a:r>
            <a:br>
              <a:rPr lang="en-US" sz="2400" dirty="0"/>
            </a:br>
            <a:r>
              <a:rPr lang="en-US" sz="2400" dirty="0" smtClean="0"/>
              <a:t/>
            </a:r>
            <a:br>
              <a:rPr lang="en-US" sz="2400" dirty="0" smtClean="0"/>
            </a:br>
            <a:r>
              <a:rPr lang="en-US" sz="2400" dirty="0" smtClean="0"/>
              <a:t>in </a:t>
            </a:r>
            <a:br>
              <a:rPr lang="en-US" sz="2400" dirty="0" smtClean="0"/>
            </a:br>
            <a:r>
              <a:rPr lang="en-US" sz="2400" dirty="0" smtClean="0"/>
              <a:t>http</a:t>
            </a:r>
            <a:r>
              <a:rPr lang="en-US" sz="2400" dirty="0"/>
              <a:t>://</a:t>
            </a:r>
            <a:r>
              <a:rPr lang="en-US" sz="2400" dirty="0" err="1"/>
              <a:t>www.dyslexia-international.org</a:t>
            </a:r>
            <a:r>
              <a:rPr lang="en-US" sz="2400" dirty="0"/>
              <a:t>/WDF/Files/</a:t>
            </a:r>
            <a:r>
              <a:rPr lang="en-US" sz="2400" dirty="0" err="1"/>
              <a:t>Apprendre_au_cerveau_a_lire.pdf</a:t>
            </a:r>
            <a:r>
              <a:rPr lang="en-US" sz="2400" dirty="0"/>
              <a:t> </a:t>
            </a:r>
            <a:endParaRPr lang="fr-FR" sz="24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138342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881"/>
            <a:ext cx="9144000" cy="6857998"/>
          </a:xfrm>
        </p:spPr>
        <p:txBody>
          <a:bodyPr>
            <a:normAutofit fontScale="90000"/>
          </a:bodyPr>
          <a:lstStyle/>
          <a:p>
            <a:r>
              <a:rPr lang="fr-FR" sz="2800" dirty="0"/>
              <a:t>“Dans cette classe de Calais, pour apprendre à lire, on fait la course. La maîtresse a sorti le chrono, chacun lit le même texte plusieurs fois. Ce qui compte ici, c'est que le décryptage devienne mécanique. Les progrès se mesurent en secondes gagnées, comme un entraînement sportif. Le sens des mots viendra plus tard. </a:t>
            </a:r>
            <a:r>
              <a:rPr lang="fr-FR" sz="2800" dirty="0" smtClean="0"/>
              <a:t/>
            </a:r>
            <a:br>
              <a:rPr lang="fr-FR" sz="2800" dirty="0" smtClean="0"/>
            </a:br>
            <a:r>
              <a:rPr lang="fr-FR" sz="2800" dirty="0" smtClean="0"/>
              <a:t>Une </a:t>
            </a:r>
            <a:r>
              <a:rPr lang="fr-FR" sz="2800" dirty="0"/>
              <a:t>approche presque mécanique qui peut sembler étonnante, mais qui correspond pourtant au fonctionnement du cerveau dans l'apprentissage de la lecture, c'est ce que montrent les travaux de la neuroscience comme ici, au CEA de Saclay.</a:t>
            </a:r>
            <a:r>
              <a:rPr lang="fr-FR" sz="2800" dirty="0" smtClean="0"/>
              <a:t>”</a:t>
            </a:r>
            <a:br>
              <a:rPr lang="fr-FR" sz="2800" dirty="0" smtClean="0"/>
            </a:br>
            <a:r>
              <a:rPr lang="fr-FR" sz="2800" dirty="0" smtClean="0"/>
              <a:t> </a:t>
            </a:r>
            <a:r>
              <a:rPr lang="en-US" sz="2800" dirty="0"/>
              <a:t/>
            </a:r>
            <a:br>
              <a:rPr lang="en-US" sz="2800" dirty="0"/>
            </a:br>
            <a:r>
              <a:rPr lang="fr-FR" sz="2800" dirty="0"/>
              <a:t>i</a:t>
            </a:r>
            <a:r>
              <a:rPr lang="fr-FR" sz="2800" dirty="0" smtClean="0"/>
              <a:t>n </a:t>
            </a:r>
            <a:br>
              <a:rPr lang="fr-FR" sz="2800" dirty="0" smtClean="0"/>
            </a:br>
            <a:r>
              <a:rPr lang="en-US" sz="2800" dirty="0" smtClean="0"/>
              <a:t>http</a:t>
            </a:r>
            <a:r>
              <a:rPr lang="en-US" sz="2800" dirty="0"/>
              <a:t>://</a:t>
            </a:r>
            <a:r>
              <a:rPr lang="en-US" sz="2800" dirty="0" err="1"/>
              <a:t>www.francetvinfo.fr</a:t>
            </a:r>
            <a:r>
              <a:rPr lang="en-US" sz="2800" dirty="0"/>
              <a:t>/culture/</a:t>
            </a:r>
            <a:r>
              <a:rPr lang="en-US" sz="2800" dirty="0" err="1"/>
              <a:t>livres</a:t>
            </a:r>
            <a:r>
              <a:rPr lang="en-US" sz="2800" dirty="0"/>
              <a:t>/cerveau-</a:t>
            </a:r>
            <a:r>
              <a:rPr lang="en-US" sz="2800" dirty="0" smtClean="0"/>
              <a:t>comment</a:t>
            </a:r>
            <a:r>
              <a:rPr lang="en-US" sz="2800" dirty="0"/>
              <a:t>-les-neurosciences-aident-elles-a-mieux-apprendre_2383160.html </a:t>
            </a:r>
            <a:r>
              <a:rPr lang="en-US" sz="2800" dirty="0" smtClean="0"/>
              <a:t> </a:t>
            </a:r>
            <a:endParaRPr lang="fr-FR" sz="28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90270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881"/>
            <a:ext cx="9144000" cy="6857998"/>
          </a:xfrm>
        </p:spPr>
        <p:txBody>
          <a:bodyPr>
            <a:noAutofit/>
          </a:bodyPr>
          <a:lstStyle/>
          <a:p>
            <a:r>
              <a:rPr lang="fr-FR" sz="2400" dirty="0" smtClean="0"/>
              <a:t>définitions </a:t>
            </a:r>
            <a:r>
              <a:rPr lang="fr-FR" sz="2400" dirty="0"/>
              <a:t>de lire </a:t>
            </a:r>
            <a:r>
              <a:rPr lang="fr-FR" sz="2400" dirty="0" smtClean="0"/>
              <a:t>:</a:t>
            </a:r>
            <a:br>
              <a:rPr lang="fr-FR" sz="2400" dirty="0" smtClean="0"/>
            </a:br>
            <a:r>
              <a:rPr lang="fr-FR" sz="2400" dirty="0" smtClean="0"/>
              <a:t> </a:t>
            </a:r>
            <a:r>
              <a:rPr lang="en-US" sz="2400" dirty="0"/>
              <a:t/>
            </a:r>
            <a:br>
              <a:rPr lang="en-US" sz="2400" dirty="0"/>
            </a:br>
            <a:r>
              <a:rPr lang="en-US" sz="2400" dirty="0"/>
              <a:t>A</a:t>
            </a:r>
            <a:r>
              <a:rPr lang="en-US" sz="2400" dirty="0" smtClean="0"/>
              <a:t>. </a:t>
            </a:r>
            <a:r>
              <a:rPr lang="fr-FR" sz="2400" dirty="0" smtClean="0"/>
              <a:t>Lire</a:t>
            </a:r>
            <a:r>
              <a:rPr lang="fr-FR" sz="2400" dirty="0"/>
              <a:t>, c’est dériver, d’un message écrit, le message verbal </a:t>
            </a:r>
            <a:r>
              <a:rPr lang="fr-FR" sz="2400" dirty="0" smtClean="0"/>
              <a:t>correspondant</a:t>
            </a:r>
            <a:br>
              <a:rPr lang="fr-FR" sz="2400" dirty="0" smtClean="0"/>
            </a:br>
            <a:r>
              <a:rPr lang="en-US" sz="2400" dirty="0"/>
              <a:t/>
            </a:r>
            <a:br>
              <a:rPr lang="en-US" sz="2400" dirty="0"/>
            </a:br>
            <a:r>
              <a:rPr lang="en-US" sz="2400" dirty="0"/>
              <a:t>B</a:t>
            </a:r>
            <a:r>
              <a:rPr lang="en-US" sz="2400" dirty="0" smtClean="0"/>
              <a:t>. </a:t>
            </a:r>
            <a:r>
              <a:rPr lang="fr-FR" sz="2400" dirty="0" smtClean="0"/>
              <a:t>Lire</a:t>
            </a:r>
            <a:r>
              <a:rPr lang="fr-FR" sz="2400" dirty="0"/>
              <a:t>, c’est lier </a:t>
            </a:r>
            <a:r>
              <a:rPr lang="fr-FR" sz="2400" dirty="0" smtClean="0"/>
              <a:t>le </a:t>
            </a:r>
            <a:r>
              <a:rPr lang="fr-FR" sz="2400" dirty="0"/>
              <a:t>cortex visuel au </a:t>
            </a:r>
            <a:r>
              <a:rPr lang="fr-FR" sz="2400" dirty="0" smtClean="0"/>
              <a:t>cortex verbal</a:t>
            </a:r>
            <a:br>
              <a:rPr lang="fr-FR" sz="2400" dirty="0" smtClean="0"/>
            </a:br>
            <a:r>
              <a:rPr lang="en-US" sz="2400" dirty="0"/>
              <a:t/>
            </a:r>
            <a:br>
              <a:rPr lang="en-US" sz="2400" dirty="0"/>
            </a:br>
            <a:r>
              <a:rPr lang="fr-FR" sz="2400" dirty="0" smtClean="0"/>
              <a:t>définitions </a:t>
            </a:r>
            <a:r>
              <a:rPr lang="fr-FR" sz="2400" dirty="0"/>
              <a:t>d’apprentissage de la </a:t>
            </a:r>
            <a:r>
              <a:rPr lang="fr-FR" sz="2400" dirty="0" smtClean="0"/>
              <a:t>lecture</a:t>
            </a:r>
            <a:r>
              <a:rPr lang="fr-FR" sz="2400" dirty="0"/>
              <a:t> :</a:t>
            </a:r>
            <a:r>
              <a:rPr lang="en-US" sz="2400" dirty="0"/>
              <a:t/>
            </a:r>
            <a:br>
              <a:rPr lang="en-US" sz="2400" dirty="0"/>
            </a:br>
            <a:r>
              <a:rPr lang="en-US" sz="2400" dirty="0" smtClean="0"/>
              <a:t/>
            </a:r>
            <a:br>
              <a:rPr lang="en-US" sz="2400" dirty="0" smtClean="0"/>
            </a:br>
            <a:r>
              <a:rPr lang="en-US" sz="2400" dirty="0" smtClean="0"/>
              <a:t>A’. </a:t>
            </a:r>
            <a:r>
              <a:rPr lang="fr-FR" sz="2400" dirty="0" smtClean="0"/>
              <a:t>Apprendre </a:t>
            </a:r>
            <a:r>
              <a:rPr lang="fr-FR" sz="2400" dirty="0"/>
              <a:t>à lire, c’est prendre conscience du principe </a:t>
            </a:r>
            <a:r>
              <a:rPr lang="fr-FR" sz="2400" dirty="0" smtClean="0"/>
              <a:t>alphabétique, </a:t>
            </a:r>
            <a:r>
              <a:rPr lang="fr-FR" sz="2400" dirty="0"/>
              <a:t>utiliser ce principe pour apprendre à utiliser les correspondances admises par le code orthographique de la langue, et pratiquer ces opérations de manière à améliorer leur efficacité et parvenir à une reconnaissance automatisée des mots </a:t>
            </a:r>
            <a:r>
              <a:rPr lang="fr-FR" sz="2400" dirty="0" smtClean="0"/>
              <a:t>écrits</a:t>
            </a:r>
            <a:br>
              <a:rPr lang="fr-FR" sz="2400" dirty="0" smtClean="0"/>
            </a:br>
            <a:r>
              <a:rPr lang="en-US" sz="2400" dirty="0"/>
              <a:t/>
            </a:r>
            <a:br>
              <a:rPr lang="en-US" sz="2400" dirty="0"/>
            </a:br>
            <a:r>
              <a:rPr lang="en-US" sz="2400" dirty="0" smtClean="0"/>
              <a:t>B’. </a:t>
            </a:r>
            <a:r>
              <a:rPr lang="fr-FR" sz="2400" dirty="0" smtClean="0"/>
              <a:t>Créer </a:t>
            </a:r>
            <a:r>
              <a:rPr lang="fr-FR" sz="2400" dirty="0"/>
              <a:t>des connexions </a:t>
            </a:r>
            <a:r>
              <a:rPr lang="fr-FR" sz="2400" dirty="0" smtClean="0"/>
              <a:t>neurales </a:t>
            </a:r>
            <a:r>
              <a:rPr lang="fr-FR" sz="2400" dirty="0"/>
              <a:t>entre </a:t>
            </a:r>
            <a:r>
              <a:rPr lang="fr-FR" sz="2400" dirty="0" smtClean="0"/>
              <a:t>la région associée à la reconnaissance des séquences de lettres </a:t>
            </a:r>
            <a:r>
              <a:rPr lang="fr-FR" sz="2400" dirty="0"/>
              <a:t>et </a:t>
            </a:r>
            <a:r>
              <a:rPr lang="fr-FR" sz="2400" dirty="0" smtClean="0"/>
              <a:t>celles associées aux sons et aux significations des mots</a:t>
            </a:r>
            <a:endParaRPr lang="fr-FR" sz="2400" dirty="0"/>
          </a:p>
        </p:txBody>
      </p:sp>
      <p:sp>
        <p:nvSpPr>
          <p:cNvPr id="3" name="Subtitle 2"/>
          <p:cNvSpPr>
            <a:spLocks noGrp="1"/>
          </p:cNvSpPr>
          <p:nvPr>
            <p:ph type="subTitle" idx="1"/>
          </p:nvPr>
        </p:nvSpPr>
        <p:spPr>
          <a:xfrm flipV="1">
            <a:off x="1371600" y="6843058"/>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670856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6423</TotalTime>
  <Words>1052</Words>
  <Application>Microsoft Office PowerPoint</Application>
  <PresentationFormat>Affichage à l'écran (4:3)</PresentationFormat>
  <Paragraphs>205</Paragraphs>
  <Slides>39</Slides>
  <Notes>37</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Office Theme</vt:lpstr>
      <vt:lpstr>Comment, en apprenant à lire,  la lecture s'installe dans le cerveau  José Morais  Unité de Recherche en Neuroscience Cognitives Centre de Recherche Cognition et Neuroscience Université Libre de Bruxelles  Dijon, le 5 octobre 2017</vt:lpstr>
      <vt:lpstr>« Quand nous lisons, il y a des parties de notre cerveau qui sont plus activées que d’autres. »   in https://www.brainson.org/books-how-theyre-made-and-how-your-brain-reads-them/ </vt:lpstr>
      <vt:lpstr>«  Apprendre à lire. Tel est le lot de nombreux élèves de CP. Mais comment font-ils pour retenir tous ces symboles et créer des mots ? Tout se passe dans le cerveau.”   in http://www.lci.fr/france/comment-le-cerveau-apprend-il-a-lire-1185244.html   “Comment la lecture réveille le cerveau des adultes”   in http://www.courrierinternational.com/article/neurosciences-comment-la-lecture-reveille-le-cerveau-des-adultes  </vt:lpstr>
      <vt:lpstr>“cet entrelacs complexe de mécanismes cervicaux régissant la lecture et son apprentissage”.   « la fameuse méthode globale est incompatible avec l'architecture de notre cerveau”  (elle n’est pas incompatible, pour preuve cela se fait, elle est juste peu efficace)  in http://www.lefigaro.fr/debats/2007/09/26/01005-20070926ARTFIG91290-comment_le_cerveau_apprend_a_lire.php </vt:lpstr>
      <vt:lpstr>Macdonald et al., in Frontiers in Psychology, 2017,  doi: 10.3389/fpsyg.2017.01314   Acceptation de  « les enfants apprennent mieux quand ils reçoivent les information selon leur modalité préférée (auditif, visuel, tactile, etc.) »  large public : 93% éducateurs: 76%  avec connaissances neuroscientifiques: 78%  « certains sont hémisphère gauche, d’autres sont hémisphère droit, et cela explique les différences dans l’apprentissage » :  64%, 49%, 32%   « voir les lettres à l’envers est un signe fréquent de dyslexie »:  76%, 59%, 50% </vt:lpstr>
      <vt:lpstr>« neurodidactique de la lecture » :   son but serait de « comprendre comment le cerveau apprend à lire pour mieux le lui enseigner »   “(…) cette latéralisation à gauche (…) semble être une propriété essentielle de la lecture expert. Sachant de quelle façon le cerveau apprend à lire, il importe maintenant de se pencher sur la manière avec laquelle on doit le lui enseigner. Quelle méthode d’enseignement de la lecture permet d’induire une telle latéralisation à gauche?”   in http://www.associationneuroeducation.org/articles/2012/1/1/neurodidactique-de-la-lecture-comprendre-comment-le-cerveau.html  </vt:lpstr>
      <vt:lpstr>Dr. Duncan Milne, « Apprendre au cerveau à lire »  « expose les éléments de la science neurologique expliquant la lecture »   et pose les questions suivantes :   « comment apprend-on à lire à un groupe de cerveaux distincts ou à un type de cerveau déterminé ? »  « Quels sont les endroits spécifiques du cerveau qui devraient être visés pour la remédiation à la lecture ou pour un apprentissage accéléré ? »  in  http://www.dyslexia-international.org/WDF/Files/Apprendre_au_cerveau_a_lire.pdf </vt:lpstr>
      <vt:lpstr>“Dans cette classe de Calais, pour apprendre à lire, on fait la course. La maîtresse a sorti le chrono, chacun lit le même texte plusieurs fois. Ce qui compte ici, c'est que le décryptage devienne mécanique. Les progrès se mesurent en secondes gagnées, comme un entraînement sportif. Le sens des mots viendra plus tard.  Une approche presque mécanique qui peut sembler étonnante, mais qui correspond pourtant au fonctionnement du cerveau dans l'apprentissage de la lecture, c'est ce que montrent les travaux de la neuroscience comme ici, au CEA de Saclay.”   in  http://www.francetvinfo.fr/culture/livres/cerveau-comment-les-neurosciences-aident-elles-a-mieux-apprendre_2383160.html  </vt:lpstr>
      <vt:lpstr>définitions de lire :   A. Lire, c’est dériver, d’un message écrit, le message verbal correspondant  B. Lire, c’est lier le cortex visuel au cortex verbal  définitions d’apprentissage de la lecture :  A’. Apprendre à lire, c’est prendre conscience du principe alphabétique, utiliser ce principe pour apprendre à utiliser les correspondances admises par le code orthographique de la langue, et pratiquer ces opérations de manière à améliorer leur efficacité et parvenir à une reconnaissance automatisée des mots écrits  B’. Créer des connexions neurales entre la région associée à la reconnaissance des séquences de lettres et celles associées aux sons et aux significations des mots</vt:lpstr>
      <vt:lpstr>Buchweitz et al. (Psychology &amp; Neuroscience, 2009)            </vt:lpstr>
      <vt:lpstr>Ventral occipito-temporal region     “Visual word forms”  and,  more generally, “legal” orthographic  forms are represented  in a region of the left fusiform gyrus   (defined by the Talairach  coordinates: x=-43,  y=-54 e z=-12)</vt:lpstr>
      <vt:lpstr>The VWFA area (centred at approximately coordinates x = -43, y = -54, z = -12) responds to what is or can be a written word   It is activated by  both written words and  pseudowords,  but much less  by unreadable  sequences of consonants   (“gvtfdv”)</vt:lpstr>
      <vt:lpstr>Présentation PowerPoint</vt:lpstr>
      <vt:lpstr>Gradient of activation for false fonts, infrequent and frequent letters, bigrams and quadrigrams as a proportion of the activation for words        </vt:lpstr>
      <vt:lpstr>  </vt:lpstr>
      <vt:lpstr>  </vt:lpstr>
      <vt:lpstr> Plasticity  in childhood the left occipito-temporal region is not the  only one that can support the identification of written words Cohen et al. (2004): chirurgical lesion in a 4-yrs girl       </vt:lpstr>
      <vt:lpstr>       </vt:lpstr>
      <vt:lpstr>       </vt:lpstr>
      <vt:lpstr>       </vt:lpstr>
      <vt:lpstr>Présentation PowerPoint</vt:lpstr>
      <vt:lpstr>Présentation PowerPoint</vt:lpstr>
      <vt:lpstr>Présentation PowerPoint</vt:lpstr>
      <vt:lpstr>Présentation PowerPoint</vt:lpstr>
      <vt:lpstr>Apprentissage d’un alphabet artificiel par 2 groupes de lecteurs adultes « alphabétiques » Yoncheva et al. (2012), in Developmental Neuropsychology          test de reconnaissance des mots écrits étudiés (répondre vu/non-vu):  Global &gt; Phonique test de lecture de pseudo-mots: Globale: 58% n.s.     Phonique: 78.5%    </vt:lpstr>
      <vt:lpstr>         </vt:lpstr>
      <vt:lpstr>En Belgique francophone :  Duncan, L. et al (2013), in Cognition, 127, 398-419,  étude 4: J. Leybaert </vt:lpstr>
      <vt:lpstr>Études longitudinales sur l’adulte</vt:lpstr>
      <vt:lpstr> </vt:lpstr>
      <vt:lpstr> </vt:lpstr>
      <vt:lpstr> 1. Accessibilité du phonème, donc facilité d’accès à la valeur phonologique - exemple: ffff est prononçable isolément, mais pas une occlusive  2. Degré de consistance - exemple: &lt;i&gt;avant &lt;o&gt; parce que &lt;i&gt; ne dépend pas de sa position dans me mot,  contrairement à &lt;o&gt;  3. Complexité des graphèmes - les lettres simples avant les digraphes &lt;ch&gt; et les lettres avec diacritique &lt;ã&gt;  4. Facilité de reconnaissance visuelle des lettres -  exemple &lt;d b&gt;  5. Structure phonologique : CV avant CVCV ou CCV, etc </vt:lpstr>
      <vt:lpstr>D’autres principes :  - enseigner en parallèle les formes majuscules et minuscules des lettres  - apprentissage multi-sensoriel : des « jeux » phonologiques, surtout phonémiques,  et des gestes articulatoires, associés aux lettres  - écriture systématiquement associée à la lecture      Dans les 2 premiers modules nous avons utilisé des fricatives et liquides, toutes consistantes, et uniquement des CV ou CVCV ; à partir du 3e module on a introduit des inconsistances et d’autres structures </vt:lpstr>
      <vt:lpstr>Présentation PowerPoint</vt:lpstr>
      <vt:lpstr> </vt:lpstr>
      <vt:lpstr> </vt:lpstr>
      <vt:lpstr> </vt:lpstr>
      <vt:lpstr> </vt:lpstr>
      <vt:lpstr> </vt:lpstr>
      <vt:lpstr> En France, d’après PISA, entre 2002 et 2015,  Les très bons lecteurs (niveaux 5 et 6)  sont passés de 12% à 15,5%   et les très mauvais lecteurs (&lt; niveau 2) de 14% à 22%.</vt:lpstr>
    </vt:vector>
  </TitlesOfParts>
  <Company>ULB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alfabetizaçao à democracia</dc:title>
  <dc:creator>José Morais</dc:creator>
  <cp:lastModifiedBy>Gabrièle</cp:lastModifiedBy>
  <cp:revision>645</cp:revision>
  <cp:lastPrinted>2016-04-25T09:11:23Z</cp:lastPrinted>
  <dcterms:created xsi:type="dcterms:W3CDTF">2015-08-10T06:45:19Z</dcterms:created>
  <dcterms:modified xsi:type="dcterms:W3CDTF">2017-10-11T10:56:46Z</dcterms:modified>
</cp:coreProperties>
</file>