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3" r:id="rId8"/>
    <p:sldId id="264" r:id="rId9"/>
    <p:sldId id="262" r:id="rId10"/>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4" d="100"/>
          <a:sy n="94" d="100"/>
        </p:scale>
        <p:origin x="-1278"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7E01AD3-D20F-8342-AFD7-91A1F815F586}" type="datetimeFigureOut">
              <a:rPr lang="fr-FR" smtClean="0"/>
              <a:t>09/11/2017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7F690D1-619F-5544-8988-AB48E52FDF4D}" type="slidenum">
              <a:rPr lang="fr-FR" smtClean="0"/>
              <a:t>‹N°›</a:t>
            </a:fld>
            <a:endParaRPr lang="fr-FR"/>
          </a:p>
        </p:txBody>
      </p:sp>
    </p:spTree>
    <p:extLst>
      <p:ext uri="{BB962C8B-B14F-4D97-AF65-F5344CB8AC3E}">
        <p14:creationId xmlns:p14="http://schemas.microsoft.com/office/powerpoint/2010/main" val="4105091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7E01AD3-D20F-8342-AFD7-91A1F815F586}" type="datetimeFigureOut">
              <a:rPr lang="fr-FR" smtClean="0"/>
              <a:t>09/11/2017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7F690D1-619F-5544-8988-AB48E52FDF4D}" type="slidenum">
              <a:rPr lang="fr-FR" smtClean="0"/>
              <a:t>‹N°›</a:t>
            </a:fld>
            <a:endParaRPr lang="fr-FR"/>
          </a:p>
        </p:txBody>
      </p:sp>
    </p:spTree>
    <p:extLst>
      <p:ext uri="{BB962C8B-B14F-4D97-AF65-F5344CB8AC3E}">
        <p14:creationId xmlns:p14="http://schemas.microsoft.com/office/powerpoint/2010/main" val="1815057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7E01AD3-D20F-8342-AFD7-91A1F815F586}" type="datetimeFigureOut">
              <a:rPr lang="fr-FR" smtClean="0"/>
              <a:t>09/11/2017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7F690D1-619F-5544-8988-AB48E52FDF4D}" type="slidenum">
              <a:rPr lang="fr-FR" smtClean="0"/>
              <a:t>‹N°›</a:t>
            </a:fld>
            <a:endParaRPr lang="fr-FR"/>
          </a:p>
        </p:txBody>
      </p:sp>
    </p:spTree>
    <p:extLst>
      <p:ext uri="{BB962C8B-B14F-4D97-AF65-F5344CB8AC3E}">
        <p14:creationId xmlns:p14="http://schemas.microsoft.com/office/powerpoint/2010/main" val="901146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7E01AD3-D20F-8342-AFD7-91A1F815F586}" type="datetimeFigureOut">
              <a:rPr lang="fr-FR" smtClean="0"/>
              <a:t>09/11/2017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7F690D1-619F-5544-8988-AB48E52FDF4D}" type="slidenum">
              <a:rPr lang="fr-FR" smtClean="0"/>
              <a:t>‹N°›</a:t>
            </a:fld>
            <a:endParaRPr lang="fr-FR"/>
          </a:p>
        </p:txBody>
      </p:sp>
    </p:spTree>
    <p:extLst>
      <p:ext uri="{BB962C8B-B14F-4D97-AF65-F5344CB8AC3E}">
        <p14:creationId xmlns:p14="http://schemas.microsoft.com/office/powerpoint/2010/main" val="3237662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7E01AD3-D20F-8342-AFD7-91A1F815F586}" type="datetimeFigureOut">
              <a:rPr lang="fr-FR" smtClean="0"/>
              <a:t>09/11/2017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7F690D1-619F-5544-8988-AB48E52FDF4D}" type="slidenum">
              <a:rPr lang="fr-FR" smtClean="0"/>
              <a:t>‹N°›</a:t>
            </a:fld>
            <a:endParaRPr lang="fr-FR"/>
          </a:p>
        </p:txBody>
      </p:sp>
    </p:spTree>
    <p:extLst>
      <p:ext uri="{BB962C8B-B14F-4D97-AF65-F5344CB8AC3E}">
        <p14:creationId xmlns:p14="http://schemas.microsoft.com/office/powerpoint/2010/main" val="2625253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7E01AD3-D20F-8342-AFD7-91A1F815F586}" type="datetimeFigureOut">
              <a:rPr lang="fr-FR" smtClean="0"/>
              <a:t>09/11/2017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7F690D1-619F-5544-8988-AB48E52FDF4D}" type="slidenum">
              <a:rPr lang="fr-FR" smtClean="0"/>
              <a:t>‹N°›</a:t>
            </a:fld>
            <a:endParaRPr lang="fr-FR"/>
          </a:p>
        </p:txBody>
      </p:sp>
    </p:spTree>
    <p:extLst>
      <p:ext uri="{BB962C8B-B14F-4D97-AF65-F5344CB8AC3E}">
        <p14:creationId xmlns:p14="http://schemas.microsoft.com/office/powerpoint/2010/main" val="2227965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7E01AD3-D20F-8342-AFD7-91A1F815F586}" type="datetimeFigureOut">
              <a:rPr lang="fr-FR" smtClean="0"/>
              <a:t>09/11/2017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7F690D1-619F-5544-8988-AB48E52FDF4D}" type="slidenum">
              <a:rPr lang="fr-FR" smtClean="0"/>
              <a:t>‹N°›</a:t>
            </a:fld>
            <a:endParaRPr lang="fr-FR"/>
          </a:p>
        </p:txBody>
      </p:sp>
    </p:spTree>
    <p:extLst>
      <p:ext uri="{BB962C8B-B14F-4D97-AF65-F5344CB8AC3E}">
        <p14:creationId xmlns:p14="http://schemas.microsoft.com/office/powerpoint/2010/main" val="398274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47E01AD3-D20F-8342-AFD7-91A1F815F586}" type="datetimeFigureOut">
              <a:rPr lang="fr-FR" smtClean="0"/>
              <a:t>09/11/2017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7F690D1-619F-5544-8988-AB48E52FDF4D}" type="slidenum">
              <a:rPr lang="fr-FR" smtClean="0"/>
              <a:t>‹N°›</a:t>
            </a:fld>
            <a:endParaRPr lang="fr-FR"/>
          </a:p>
        </p:txBody>
      </p:sp>
    </p:spTree>
    <p:extLst>
      <p:ext uri="{BB962C8B-B14F-4D97-AF65-F5344CB8AC3E}">
        <p14:creationId xmlns:p14="http://schemas.microsoft.com/office/powerpoint/2010/main" val="62227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7E01AD3-D20F-8342-AFD7-91A1F815F586}" type="datetimeFigureOut">
              <a:rPr lang="fr-FR" smtClean="0"/>
              <a:t>09/11/2017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7F690D1-619F-5544-8988-AB48E52FDF4D}" type="slidenum">
              <a:rPr lang="fr-FR" smtClean="0"/>
              <a:t>‹N°›</a:t>
            </a:fld>
            <a:endParaRPr lang="fr-FR"/>
          </a:p>
        </p:txBody>
      </p:sp>
    </p:spTree>
    <p:extLst>
      <p:ext uri="{BB962C8B-B14F-4D97-AF65-F5344CB8AC3E}">
        <p14:creationId xmlns:p14="http://schemas.microsoft.com/office/powerpoint/2010/main" val="1014604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7E01AD3-D20F-8342-AFD7-91A1F815F586}" type="datetimeFigureOut">
              <a:rPr lang="fr-FR" smtClean="0"/>
              <a:t>09/11/2017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7F690D1-619F-5544-8988-AB48E52FDF4D}" type="slidenum">
              <a:rPr lang="fr-FR" smtClean="0"/>
              <a:t>‹N°›</a:t>
            </a:fld>
            <a:endParaRPr lang="fr-FR"/>
          </a:p>
        </p:txBody>
      </p:sp>
    </p:spTree>
    <p:extLst>
      <p:ext uri="{BB962C8B-B14F-4D97-AF65-F5344CB8AC3E}">
        <p14:creationId xmlns:p14="http://schemas.microsoft.com/office/powerpoint/2010/main" val="2616872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7E01AD3-D20F-8342-AFD7-91A1F815F586}" type="datetimeFigureOut">
              <a:rPr lang="fr-FR" smtClean="0"/>
              <a:t>09/11/2017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7F690D1-619F-5544-8988-AB48E52FDF4D}" type="slidenum">
              <a:rPr lang="fr-FR" smtClean="0"/>
              <a:t>‹N°›</a:t>
            </a:fld>
            <a:endParaRPr lang="fr-FR"/>
          </a:p>
        </p:txBody>
      </p:sp>
    </p:spTree>
    <p:extLst>
      <p:ext uri="{BB962C8B-B14F-4D97-AF65-F5344CB8AC3E}">
        <p14:creationId xmlns:p14="http://schemas.microsoft.com/office/powerpoint/2010/main" val="385016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E01AD3-D20F-8342-AFD7-91A1F815F586}" type="datetimeFigureOut">
              <a:rPr lang="fr-FR" smtClean="0"/>
              <a:t>09/11/2017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F690D1-619F-5544-8988-AB48E52FDF4D}" type="slidenum">
              <a:rPr lang="fr-FR" smtClean="0"/>
              <a:t>‹N°›</a:t>
            </a:fld>
            <a:endParaRPr lang="fr-FR"/>
          </a:p>
        </p:txBody>
      </p:sp>
    </p:spTree>
    <p:extLst>
      <p:ext uri="{BB962C8B-B14F-4D97-AF65-F5344CB8AC3E}">
        <p14:creationId xmlns:p14="http://schemas.microsoft.com/office/powerpoint/2010/main" val="3046849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04801"/>
            <a:ext cx="7772400" cy="3295650"/>
          </a:xfrm>
        </p:spPr>
        <p:txBody>
          <a:bodyPr>
            <a:normAutofit/>
          </a:bodyPr>
          <a:lstStyle/>
          <a:p>
            <a:r>
              <a:rPr lang="fr-FR" sz="3200" dirty="0" smtClean="0">
                <a:latin typeface="Gabriola"/>
                <a:cs typeface="Gabriola"/>
              </a:rPr>
              <a:t>Sandrine Garcia, IREDU</a:t>
            </a:r>
            <a:br>
              <a:rPr lang="fr-FR" sz="3200" dirty="0" smtClean="0">
                <a:latin typeface="Gabriola"/>
                <a:cs typeface="Gabriola"/>
              </a:rPr>
            </a:br>
            <a:r>
              <a:rPr lang="fr-FR" sz="3200" dirty="0" smtClean="0">
                <a:latin typeface="Gabriola"/>
                <a:cs typeface="Gabriola"/>
              </a:rPr>
              <a:t>Sociologue, professeure en Science de l’éducation à l’Université de Bourgogne</a:t>
            </a:r>
            <a:endParaRPr lang="fr-FR" sz="3200" dirty="0"/>
          </a:p>
        </p:txBody>
      </p:sp>
      <p:sp>
        <p:nvSpPr>
          <p:cNvPr id="3" name="Sous-titre 2"/>
          <p:cNvSpPr>
            <a:spLocks noGrp="1"/>
          </p:cNvSpPr>
          <p:nvPr>
            <p:ph type="subTitle" idx="1"/>
          </p:nvPr>
        </p:nvSpPr>
        <p:spPr>
          <a:xfrm>
            <a:off x="1219200" y="3132667"/>
            <a:ext cx="6553200" cy="2506133"/>
          </a:xfrm>
        </p:spPr>
        <p:txBody>
          <a:bodyPr>
            <a:noAutofit/>
          </a:bodyPr>
          <a:lstStyle/>
          <a:p>
            <a:pPr algn="just"/>
            <a:r>
              <a:rPr lang="fr-FR" sz="2400" dirty="0" smtClean="0">
                <a:solidFill>
                  <a:schemeClr val="tx1"/>
                </a:solidFill>
                <a:latin typeface="Gabriola"/>
                <a:cs typeface="Gabriola"/>
              </a:rPr>
              <a:t>Co auteur de Réapprendre à lire, avec Anne-Claudine </a:t>
            </a:r>
            <a:r>
              <a:rPr lang="fr-FR" sz="2400" dirty="0" err="1" smtClean="0">
                <a:solidFill>
                  <a:schemeClr val="tx1"/>
                </a:solidFill>
                <a:latin typeface="Gabriola"/>
                <a:cs typeface="Gabriola"/>
              </a:rPr>
              <a:t>Oller</a:t>
            </a:r>
            <a:r>
              <a:rPr lang="fr-FR" sz="2400" dirty="0" smtClean="0">
                <a:solidFill>
                  <a:schemeClr val="tx1"/>
                </a:solidFill>
                <a:latin typeface="Gabriola"/>
                <a:cs typeface="Gabriola"/>
              </a:rPr>
              <a:t>, aux Editions du Seuil, 2015.</a:t>
            </a:r>
          </a:p>
          <a:p>
            <a:pPr algn="just"/>
            <a:r>
              <a:rPr lang="fr-FR" sz="2400" dirty="0" smtClean="0">
                <a:solidFill>
                  <a:schemeClr val="tx1"/>
                </a:solidFill>
                <a:latin typeface="Gabriola"/>
                <a:cs typeface="Gabriola"/>
              </a:rPr>
              <a:t>Et de Mères sous influence (2011, la Découverte). A l’école des dyslexiques (2013, la Découverte).</a:t>
            </a:r>
          </a:p>
          <a:p>
            <a:pPr algn="just"/>
            <a:r>
              <a:rPr lang="fr-FR" sz="2400" dirty="0" smtClean="0">
                <a:solidFill>
                  <a:schemeClr val="tx1"/>
                </a:solidFill>
                <a:latin typeface="Gabriola"/>
                <a:cs typeface="Gabriola"/>
              </a:rPr>
              <a:t>Et à paraître aux PUF en 2018 : Le goût de l’effort. La construction familiale des dispositions scolaires, aux PUF.</a:t>
            </a:r>
          </a:p>
          <a:p>
            <a:pPr algn="just"/>
            <a:endParaRPr lang="fr-FR" sz="3600" dirty="0"/>
          </a:p>
        </p:txBody>
      </p:sp>
    </p:spTree>
    <p:extLst>
      <p:ext uri="{BB962C8B-B14F-4D97-AF65-F5344CB8AC3E}">
        <p14:creationId xmlns:p14="http://schemas.microsoft.com/office/powerpoint/2010/main" val="2654184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latin typeface="Gabriola"/>
                <a:cs typeface="Gabriola"/>
              </a:rPr>
              <a:t>Notre livre réapprendre à lire : une expérimentation qui a duré 3 ans</a:t>
            </a:r>
            <a:endParaRPr lang="fr-FR" dirty="0">
              <a:latin typeface="Gabriola"/>
              <a:cs typeface="Gabriola"/>
            </a:endParaRPr>
          </a:p>
        </p:txBody>
      </p:sp>
      <p:sp>
        <p:nvSpPr>
          <p:cNvPr id="3" name="Espace réservé du contenu 2"/>
          <p:cNvSpPr>
            <a:spLocks noGrp="1"/>
          </p:cNvSpPr>
          <p:nvPr>
            <p:ph idx="1"/>
          </p:nvPr>
        </p:nvSpPr>
        <p:spPr/>
        <p:txBody>
          <a:bodyPr>
            <a:normAutofit fontScale="92500" lnSpcReduction="20000"/>
          </a:bodyPr>
          <a:lstStyle/>
          <a:p>
            <a:pPr algn="just"/>
            <a:r>
              <a:rPr lang="fr-FR" dirty="0" smtClean="0">
                <a:latin typeface="Gabriola"/>
                <a:cs typeface="Gabriola"/>
              </a:rPr>
              <a:t>Une année d’abord passée à « rattraper » des élèves en difficulté (à vrai dire non lecteurs) ayant appris avec une méthode combinant :</a:t>
            </a:r>
          </a:p>
          <a:p>
            <a:pPr algn="just"/>
            <a:r>
              <a:rPr lang="fr-FR" dirty="0" smtClean="0">
                <a:latin typeface="Gabriola"/>
                <a:cs typeface="Gabriola"/>
              </a:rPr>
              <a:t>Des notions syllabiques explicitement et directement enseignées, de la devinette appelée « construction d’hypothèse » et des mots outils (approche globale).</a:t>
            </a:r>
          </a:p>
          <a:p>
            <a:pPr algn="just"/>
            <a:r>
              <a:rPr lang="fr-FR" dirty="0" smtClean="0">
                <a:latin typeface="Gabriola"/>
                <a:cs typeface="Gabriola"/>
              </a:rPr>
              <a:t>Résultats : malgré des enseignants expérimentés, compétents et investis, beaucoup d’élèves en difficulté.</a:t>
            </a:r>
          </a:p>
          <a:p>
            <a:pPr algn="just"/>
            <a:r>
              <a:rPr lang="fr-FR" dirty="0" smtClean="0">
                <a:latin typeface="Gabriola"/>
                <a:cs typeface="Gabriola"/>
              </a:rPr>
              <a:t>Résultats de notre remédiation (faite à partir d’un outil évitant devinette et mots outils) : des élèves déchiffreurs, mais pas de lecture automatisée (résultats décevants).</a:t>
            </a:r>
            <a:endParaRPr lang="fr-FR" dirty="0">
              <a:latin typeface="Gabriola"/>
              <a:cs typeface="Gabriola"/>
            </a:endParaRPr>
          </a:p>
        </p:txBody>
      </p:sp>
    </p:spTree>
    <p:extLst>
      <p:ext uri="{BB962C8B-B14F-4D97-AF65-F5344CB8AC3E}">
        <p14:creationId xmlns:p14="http://schemas.microsoft.com/office/powerpoint/2010/main" val="476045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latin typeface="Gabriola"/>
                <a:cs typeface="Gabriola"/>
              </a:rPr>
              <a:t>2</a:t>
            </a:r>
            <a:r>
              <a:rPr lang="fr-FR" baseline="30000" dirty="0" smtClean="0">
                <a:latin typeface="Gabriola"/>
                <a:cs typeface="Gabriola"/>
              </a:rPr>
              <a:t>ième</a:t>
            </a:r>
            <a:r>
              <a:rPr lang="fr-FR" dirty="0" smtClean="0">
                <a:latin typeface="Gabriola"/>
                <a:cs typeface="Gabriola"/>
              </a:rPr>
              <a:t> année : prévenir les difficultés plutôt que de remédier aux difficultés.</a:t>
            </a:r>
            <a:endParaRPr lang="fr-FR" dirty="0">
              <a:latin typeface="Gabriola"/>
              <a:cs typeface="Gabriola"/>
            </a:endParaRPr>
          </a:p>
        </p:txBody>
      </p:sp>
      <p:sp>
        <p:nvSpPr>
          <p:cNvPr id="3" name="Espace réservé du contenu 2"/>
          <p:cNvSpPr>
            <a:spLocks noGrp="1"/>
          </p:cNvSpPr>
          <p:nvPr>
            <p:ph idx="1"/>
          </p:nvPr>
        </p:nvSpPr>
        <p:spPr/>
        <p:txBody>
          <a:bodyPr>
            <a:normAutofit lnSpcReduction="10000"/>
          </a:bodyPr>
          <a:lstStyle/>
          <a:p>
            <a:pPr algn="just"/>
            <a:endParaRPr lang="fr-FR" dirty="0" smtClean="0">
              <a:latin typeface="Gabriola"/>
              <a:cs typeface="Gabriola"/>
            </a:endParaRPr>
          </a:p>
          <a:p>
            <a:pPr algn="just"/>
            <a:r>
              <a:rPr lang="fr-FR" dirty="0" smtClean="0">
                <a:latin typeface="Gabriola"/>
                <a:cs typeface="Gabriola"/>
              </a:rPr>
              <a:t>Passation de tests en fin de grande section et en début de CP basés sur la reconnaissance des lettres et des sons et lecture de quelques syllabes pour identifier les élèves les moins avancés.</a:t>
            </a:r>
          </a:p>
          <a:p>
            <a:pPr algn="just"/>
            <a:r>
              <a:rPr lang="fr-FR" dirty="0" smtClean="0">
                <a:latin typeface="Gabriola"/>
                <a:cs typeface="Gabriola"/>
              </a:rPr>
              <a:t>Constats (qui ne sont pas une grande découverte) : grandes inégalités entre les élèves, certains ayant un niveau CE1, d’autres une très faible conscience phonologique.</a:t>
            </a:r>
            <a:endParaRPr lang="fr-FR" dirty="0">
              <a:latin typeface="Gabriola"/>
              <a:cs typeface="Gabriola"/>
              <a:sym typeface="Wingdings"/>
            </a:endParaRPr>
          </a:p>
          <a:p>
            <a:pPr algn="just"/>
            <a:r>
              <a:rPr lang="fr-FR" dirty="0" smtClean="0">
                <a:latin typeface="Gabriola"/>
                <a:cs typeface="Gabriola"/>
                <a:sym typeface="Wingdings"/>
              </a:rPr>
              <a:t> les évaluations ont permis la constitution d’un groupe d’élèves les moins avancés (sur deux CP de 22 élèves, 9 élèves).</a:t>
            </a:r>
            <a:endParaRPr lang="fr-FR" dirty="0">
              <a:latin typeface="Gabriola"/>
              <a:cs typeface="Gabriola"/>
            </a:endParaRPr>
          </a:p>
        </p:txBody>
      </p:sp>
    </p:spTree>
    <p:extLst>
      <p:ext uri="{BB962C8B-B14F-4D97-AF65-F5344CB8AC3E}">
        <p14:creationId xmlns:p14="http://schemas.microsoft.com/office/powerpoint/2010/main" val="3118323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latin typeface="Gabriola"/>
                <a:cs typeface="Gabriola"/>
              </a:rPr>
              <a:t>Conception d’un dispositif basé sur 5 principes dont les principes sont interdépendants.</a:t>
            </a:r>
            <a:br>
              <a:rPr lang="fr-FR" sz="3600" dirty="0" smtClean="0">
                <a:latin typeface="Gabriola"/>
                <a:cs typeface="Gabriola"/>
              </a:rPr>
            </a:br>
            <a:endParaRPr lang="fr-FR" sz="3600" dirty="0">
              <a:latin typeface="Gabriola"/>
              <a:cs typeface="Gabriola"/>
            </a:endParaRPr>
          </a:p>
        </p:txBody>
      </p:sp>
      <p:sp>
        <p:nvSpPr>
          <p:cNvPr id="3" name="Espace réservé du contenu 2"/>
          <p:cNvSpPr>
            <a:spLocks noGrp="1"/>
          </p:cNvSpPr>
          <p:nvPr>
            <p:ph idx="1"/>
          </p:nvPr>
        </p:nvSpPr>
        <p:spPr/>
        <p:txBody>
          <a:bodyPr>
            <a:normAutofit fontScale="92500" lnSpcReduction="20000"/>
          </a:bodyPr>
          <a:lstStyle/>
          <a:p>
            <a:pPr algn="just"/>
            <a:r>
              <a:rPr lang="fr-FR" sz="2400" dirty="0" smtClean="0">
                <a:latin typeface="Gabriola"/>
                <a:cs typeface="Gabriola"/>
              </a:rPr>
              <a:t>1) Apprentissage de quelques graphèmes simples en deuxième partie de grande section en plus de conscience phonologique déjà travaillée par les enseignants.</a:t>
            </a:r>
          </a:p>
          <a:p>
            <a:pPr algn="just"/>
            <a:r>
              <a:rPr lang="fr-FR" sz="2400" dirty="0" smtClean="0">
                <a:latin typeface="Gabriola"/>
                <a:cs typeface="Gabriola"/>
              </a:rPr>
              <a:t>2) Au CP, choix d’un manuel pour toute la classe sans mots outils (en fait, il y avait quelques mots convertibles en mots déchiffrables) et pour les élèves déjà lecteurs, ancien outil utilisé une fois sur 4.</a:t>
            </a:r>
          </a:p>
          <a:p>
            <a:pPr algn="just"/>
            <a:r>
              <a:rPr lang="fr-FR" sz="2400" dirty="0" smtClean="0">
                <a:latin typeface="Gabriola"/>
                <a:cs typeface="Gabriola"/>
              </a:rPr>
              <a:t>3) Constitution de séances de « renforcement » une fois par semaine + en aide personnalisée avec le groupe des élèves les moins avancés.</a:t>
            </a:r>
          </a:p>
          <a:p>
            <a:pPr algn="just"/>
            <a:r>
              <a:rPr lang="fr-FR" sz="2400" dirty="0" smtClean="0">
                <a:latin typeface="Gabriola"/>
                <a:cs typeface="Gabriola"/>
              </a:rPr>
              <a:t>Activités : décodage ET encodage en utilisant le même outil que la classe (pas de différenciation des démarches, mais différenciation en termes de renforcement </a:t>
            </a:r>
            <a:r>
              <a:rPr lang="fr-FR" sz="2400" dirty="0" smtClean="0">
                <a:latin typeface="Gabriola"/>
                <a:cs typeface="Gabriola"/>
                <a:sym typeface="Wingdings"/>
              </a:rPr>
              <a:t> donner plus et non pas forcément autre chose à ceux qui sont les moins avantagés culturellement)  lecture à voix haute + écriture des mots, d’abord avec modèle, ensuite sans modèle, en focalisant l’attention des élèves sur l’orthographe. </a:t>
            </a:r>
          </a:p>
          <a:p>
            <a:pPr algn="just"/>
            <a:r>
              <a:rPr lang="fr-FR" sz="2400" dirty="0" smtClean="0">
                <a:latin typeface="Gabriola"/>
                <a:cs typeface="Gabriola"/>
                <a:sym typeface="Wingdings"/>
              </a:rPr>
              <a:t> grande attention à ce que les élèves puissent très rapidement identifier le sens après avoir déchiffré en faisant fusionner l’ensemble des syllabes.</a:t>
            </a:r>
          </a:p>
          <a:p>
            <a:pPr algn="just"/>
            <a:endParaRPr lang="fr-FR" sz="2400" dirty="0" smtClean="0">
              <a:latin typeface="Gabriola"/>
              <a:cs typeface="Gabriola"/>
            </a:endParaRPr>
          </a:p>
          <a:p>
            <a:pPr algn="just"/>
            <a:endParaRPr lang="fr-FR" dirty="0">
              <a:latin typeface="Gabriola"/>
              <a:cs typeface="Gabriola"/>
            </a:endParaRPr>
          </a:p>
        </p:txBody>
      </p:sp>
    </p:spTree>
    <p:extLst>
      <p:ext uri="{BB962C8B-B14F-4D97-AF65-F5344CB8AC3E}">
        <p14:creationId xmlns:p14="http://schemas.microsoft.com/office/powerpoint/2010/main" val="2454418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latin typeface="Gabriola"/>
                <a:cs typeface="Gabriola"/>
              </a:rPr>
              <a:t>Un dispositif basé sur 5 principes (suite).</a:t>
            </a:r>
            <a:endParaRPr lang="fr-FR" dirty="0">
              <a:latin typeface="Gabriola"/>
              <a:cs typeface="Gabriola"/>
            </a:endParaRPr>
          </a:p>
        </p:txBody>
      </p:sp>
      <p:sp>
        <p:nvSpPr>
          <p:cNvPr id="3" name="Espace réservé du contenu 2"/>
          <p:cNvSpPr>
            <a:spLocks noGrp="1"/>
          </p:cNvSpPr>
          <p:nvPr>
            <p:ph idx="1"/>
          </p:nvPr>
        </p:nvSpPr>
        <p:spPr/>
        <p:txBody>
          <a:bodyPr>
            <a:normAutofit fontScale="92500" lnSpcReduction="10000"/>
          </a:bodyPr>
          <a:lstStyle/>
          <a:p>
            <a:pPr algn="just"/>
            <a:r>
              <a:rPr lang="fr-FR" dirty="0" smtClean="0">
                <a:latin typeface="Gabriola"/>
                <a:cs typeface="Gabriola"/>
              </a:rPr>
              <a:t>4) Travail auprès des parents pour maintenir l’apprentissage pendant les  vacances, en leur décrivant très précisément la manière de procéder (lecture à voix haute, rester à côté de l’enfant pour contrôler la lecture).</a:t>
            </a:r>
          </a:p>
          <a:p>
            <a:pPr algn="just"/>
            <a:r>
              <a:rPr lang="fr-FR" dirty="0" smtClean="0">
                <a:latin typeface="Gabriola"/>
                <a:cs typeface="Gabriola"/>
              </a:rPr>
              <a:t>En effet, perte de performances considérables si pas de maintien de l’apprentissage pendant les vacances. Donc programmes systématiques de révision pendant les vacances.</a:t>
            </a:r>
          </a:p>
          <a:p>
            <a:pPr algn="just"/>
            <a:r>
              <a:rPr lang="fr-FR" dirty="0" smtClean="0">
                <a:latin typeface="Gabriola"/>
                <a:cs typeface="Gabriola"/>
              </a:rPr>
              <a:t>5) Une poursuite en CE1 de l’entraînement en classe entière + poursuite des groupes pour les élèves dont la lecture reste encore peut automatisée.</a:t>
            </a:r>
          </a:p>
          <a:p>
            <a:pPr algn="just"/>
            <a:endParaRPr lang="fr-FR" dirty="0">
              <a:latin typeface="Gabriola"/>
              <a:cs typeface="Gabriola"/>
            </a:endParaRPr>
          </a:p>
        </p:txBody>
      </p:sp>
    </p:spTree>
    <p:extLst>
      <p:ext uri="{BB962C8B-B14F-4D97-AF65-F5344CB8AC3E}">
        <p14:creationId xmlns:p14="http://schemas.microsoft.com/office/powerpoint/2010/main" val="3182195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latin typeface="Gabriola"/>
                <a:cs typeface="Gabriola"/>
              </a:rPr>
              <a:t>Conclusion : remédier est beaucoup moins efficace que prévenir.</a:t>
            </a:r>
            <a:endParaRPr lang="fr-FR" dirty="0">
              <a:latin typeface="Gabriola"/>
              <a:cs typeface="Gabriola"/>
            </a:endParaRPr>
          </a:p>
        </p:txBody>
      </p:sp>
      <p:sp>
        <p:nvSpPr>
          <p:cNvPr id="3" name="Espace réservé du contenu 2"/>
          <p:cNvSpPr>
            <a:spLocks noGrp="1"/>
          </p:cNvSpPr>
          <p:nvPr>
            <p:ph idx="1"/>
          </p:nvPr>
        </p:nvSpPr>
        <p:spPr/>
        <p:txBody>
          <a:bodyPr>
            <a:normAutofit fontScale="77500" lnSpcReduction="20000"/>
          </a:bodyPr>
          <a:lstStyle/>
          <a:p>
            <a:pPr algn="just"/>
            <a:r>
              <a:rPr lang="fr-FR" dirty="0" smtClean="0">
                <a:latin typeface="Gabriola"/>
                <a:cs typeface="Gabriola"/>
              </a:rPr>
              <a:t>Au final, évalués grâce aux outils portant sur la fluence, les résultats des élèves dont les difficultés ont été prévenues sont deux fois meilleurs et très proches (à deux mots près) du niveau des « bons » de l’année qui précèdent l’expérimentation.</a:t>
            </a:r>
          </a:p>
          <a:p>
            <a:pPr algn="just"/>
            <a:r>
              <a:rPr lang="fr-FR" dirty="0" smtClean="0">
                <a:latin typeface="Gabriola"/>
                <a:cs typeface="Gabriola"/>
                <a:sym typeface="Wingdings"/>
              </a:rPr>
              <a:t> l’expérimentation améliore le niveau de tous les élèves, mais la différence la plus décisive porte sur les élèves qui étaient les moins avancés. </a:t>
            </a:r>
          </a:p>
          <a:p>
            <a:pPr algn="just"/>
            <a:r>
              <a:rPr lang="fr-FR" dirty="0" smtClean="0">
                <a:latin typeface="Gabriola"/>
                <a:cs typeface="Gabriola"/>
                <a:sym typeface="Wingdings"/>
              </a:rPr>
              <a:t> les méthodes d’apprentissage « aléatoires » ne mettent pas seulement les élèves dans l’impossibilité d’apprendre.</a:t>
            </a:r>
          </a:p>
          <a:p>
            <a:pPr algn="just"/>
            <a:r>
              <a:rPr lang="fr-FR" dirty="0" smtClean="0">
                <a:latin typeface="Gabriola"/>
                <a:cs typeface="Gabriola"/>
                <a:sym typeface="Wingdings"/>
              </a:rPr>
              <a:t> en réalité, on </a:t>
            </a:r>
            <a:r>
              <a:rPr lang="fr-FR" u="sng" dirty="0" smtClean="0">
                <a:latin typeface="Gabriola"/>
                <a:cs typeface="Gabriola"/>
                <a:sym typeface="Wingdings"/>
              </a:rPr>
              <a:t>apprend aux élèves à se tromper </a:t>
            </a:r>
            <a:r>
              <a:rPr lang="fr-FR" dirty="0" smtClean="0">
                <a:latin typeface="Gabriola"/>
                <a:cs typeface="Gabriola"/>
                <a:sym typeface="Wingdings"/>
              </a:rPr>
              <a:t>et ces erreurs sont d’autant plus difficiles à contrecarrer que les parents ne vont pas intervenir rapidement sans le dire (et qu’on va invoquer à l’école divers problèmes cognitifs ou affectifs).</a:t>
            </a:r>
          </a:p>
          <a:p>
            <a:pPr algn="just"/>
            <a:r>
              <a:rPr lang="fr-FR" dirty="0" smtClean="0">
                <a:latin typeface="Gabriola"/>
                <a:cs typeface="Gabriola"/>
                <a:sym typeface="Wingdings"/>
              </a:rPr>
              <a:t> en dehors de ce dispositif, lecture d’histoires par les enseignants aux élèves.</a:t>
            </a:r>
          </a:p>
        </p:txBody>
      </p:sp>
    </p:spTree>
    <p:extLst>
      <p:ext uri="{BB962C8B-B14F-4D97-AF65-F5344CB8AC3E}">
        <p14:creationId xmlns:p14="http://schemas.microsoft.com/office/powerpoint/2010/main" val="770788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latin typeface="Gabriola"/>
                <a:cs typeface="Gabriola"/>
              </a:rPr>
              <a:t>Et les autres formes de compréhension alors ?</a:t>
            </a:r>
            <a:endParaRPr lang="fr-FR" dirty="0">
              <a:latin typeface="Gabriola"/>
              <a:cs typeface="Gabriola"/>
            </a:endParaRPr>
          </a:p>
        </p:txBody>
      </p:sp>
      <p:sp>
        <p:nvSpPr>
          <p:cNvPr id="3" name="Espace réservé du contenu 2"/>
          <p:cNvSpPr>
            <a:spLocks noGrp="1"/>
          </p:cNvSpPr>
          <p:nvPr>
            <p:ph idx="1"/>
          </p:nvPr>
        </p:nvSpPr>
        <p:spPr/>
        <p:txBody>
          <a:bodyPr>
            <a:normAutofit fontScale="92500" lnSpcReduction="10000"/>
          </a:bodyPr>
          <a:lstStyle/>
          <a:p>
            <a:pPr algn="just"/>
            <a:r>
              <a:rPr lang="fr-FR" dirty="0" smtClean="0">
                <a:latin typeface="Gabriola"/>
                <a:cs typeface="Gabriola"/>
                <a:sym typeface="Wingdings"/>
              </a:rPr>
              <a:t>Rien n’empêche d’ajouter à ce dispositif un autre dispositif portant sur la compréhension </a:t>
            </a:r>
            <a:r>
              <a:rPr lang="fr-FR" dirty="0" err="1" smtClean="0">
                <a:latin typeface="Gabriola"/>
                <a:cs typeface="Gabriola"/>
                <a:sym typeface="Wingdings"/>
              </a:rPr>
              <a:t>inférentielle</a:t>
            </a:r>
            <a:r>
              <a:rPr lang="fr-FR" dirty="0" smtClean="0">
                <a:latin typeface="Gabriola"/>
                <a:cs typeface="Gabriola"/>
                <a:sym typeface="Wingdings"/>
              </a:rPr>
              <a:t>, mais à partir de l’oral  lecture d’histoires qui développent le vocabulaire, la capacité à faire des liens, etc.</a:t>
            </a:r>
            <a:endParaRPr lang="fr-FR" dirty="0">
              <a:latin typeface="Gabriola"/>
              <a:cs typeface="Gabriola"/>
              <a:sym typeface="Wingdings"/>
            </a:endParaRPr>
          </a:p>
          <a:p>
            <a:pPr marL="0" indent="0" algn="just">
              <a:buNone/>
            </a:pPr>
            <a:r>
              <a:rPr lang="fr-FR" dirty="0" smtClean="0">
                <a:latin typeface="Gabriola"/>
                <a:cs typeface="Gabriola"/>
                <a:sym typeface="Wingdings"/>
              </a:rPr>
              <a:t>Mais attention à l’arbitrage entre priorités, on ne peut pas tout faire en même temps et un élève non déchiffreur sera « en situation de handicap » plus vite et de manière plus décisive qu’un élève qui ne comprend pas les inférences.</a:t>
            </a:r>
          </a:p>
          <a:p>
            <a:pPr marL="0" indent="0" algn="just">
              <a:buNone/>
            </a:pPr>
            <a:r>
              <a:rPr lang="fr-FR" dirty="0" smtClean="0">
                <a:latin typeface="Gabriola"/>
                <a:cs typeface="Gabriola"/>
                <a:sym typeface="Wingdings"/>
              </a:rPr>
              <a:t>Donc possibilité et pertinence de les travailler, certes, à condition de conserver un temps substantiel à décoder, encoder ET automatiser.</a:t>
            </a:r>
            <a:endParaRPr lang="fr-FR" dirty="0" smtClean="0">
              <a:latin typeface="Gabriola"/>
              <a:cs typeface="Gabriola"/>
            </a:endParaRPr>
          </a:p>
          <a:p>
            <a:pPr algn="just"/>
            <a:endParaRPr lang="fr-FR" dirty="0"/>
          </a:p>
        </p:txBody>
      </p:sp>
    </p:spTree>
    <p:extLst>
      <p:ext uri="{BB962C8B-B14F-4D97-AF65-F5344CB8AC3E}">
        <p14:creationId xmlns:p14="http://schemas.microsoft.com/office/powerpoint/2010/main" val="2507396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latin typeface="Gabriola"/>
                <a:cs typeface="Gabriola"/>
              </a:rPr>
              <a:t>Demander moins, mais demander mieux aux élèves</a:t>
            </a:r>
            <a:endParaRPr lang="fr-FR" dirty="0">
              <a:latin typeface="Gabriola"/>
              <a:cs typeface="Gabriola"/>
            </a:endParaRPr>
          </a:p>
        </p:txBody>
      </p:sp>
      <p:sp>
        <p:nvSpPr>
          <p:cNvPr id="3" name="Espace réservé du contenu 2"/>
          <p:cNvSpPr>
            <a:spLocks noGrp="1"/>
          </p:cNvSpPr>
          <p:nvPr>
            <p:ph idx="1"/>
          </p:nvPr>
        </p:nvSpPr>
        <p:spPr/>
        <p:txBody>
          <a:bodyPr>
            <a:normAutofit fontScale="92500" lnSpcReduction="10000"/>
          </a:bodyPr>
          <a:lstStyle/>
          <a:p>
            <a:pPr algn="just"/>
            <a:r>
              <a:rPr lang="fr-FR" dirty="0" smtClean="0">
                <a:latin typeface="Gabriola"/>
                <a:cs typeface="Gabriola"/>
              </a:rPr>
              <a:t>Rien n’oblige à faire autant en CP : cibler l’automatisation et renforcer par la suite, c’est déjà un enjeu décisif.</a:t>
            </a:r>
          </a:p>
          <a:p>
            <a:pPr algn="just"/>
            <a:endParaRPr lang="fr-FR" dirty="0">
              <a:latin typeface="Gabriola"/>
              <a:cs typeface="Gabriola"/>
            </a:endParaRPr>
          </a:p>
          <a:p>
            <a:pPr marL="0" indent="0" algn="just">
              <a:buNone/>
            </a:pPr>
            <a:r>
              <a:rPr lang="fr-FR" dirty="0" smtClean="0">
                <a:latin typeface="Gabriola"/>
                <a:cs typeface="Gabriola"/>
              </a:rPr>
              <a:t>Nécessité de se focaliser sur certains aspects plutôt que de prétendre tout faire en même temps (méthodes dites intégratives).</a:t>
            </a:r>
          </a:p>
          <a:p>
            <a:pPr marL="0" indent="0" algn="just">
              <a:buNone/>
            </a:pPr>
            <a:r>
              <a:rPr lang="fr-FR" dirty="0" smtClean="0">
                <a:latin typeface="Gabriola"/>
                <a:cs typeface="Gabriola"/>
              </a:rPr>
              <a:t>Enseigner ensuite de manière systématique sur l’apprentissage des inférences à l’écrit (ce qui ne veut pas dire qu’il ne faut pas poursuivre l’enseignement fait en GS en CP, mais sans interférer avec l’apprentissage des relations graphèmes/phonèmes qui nécessite beaucoup de temps.</a:t>
            </a:r>
            <a:endParaRPr lang="fr-FR" dirty="0">
              <a:latin typeface="Gabriola"/>
              <a:cs typeface="Gabriola"/>
            </a:endParaRPr>
          </a:p>
        </p:txBody>
      </p:sp>
    </p:spTree>
    <p:extLst>
      <p:ext uri="{BB962C8B-B14F-4D97-AF65-F5344CB8AC3E}">
        <p14:creationId xmlns:p14="http://schemas.microsoft.com/office/powerpoint/2010/main" val="4068529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Gabriola"/>
                <a:cs typeface="Gabriola"/>
              </a:rPr>
              <a:t>La bonne nouvelle !!!</a:t>
            </a:r>
            <a:endParaRPr lang="fr-FR" dirty="0">
              <a:latin typeface="Gabriola"/>
              <a:cs typeface="Gabriola"/>
            </a:endParaRPr>
          </a:p>
        </p:txBody>
      </p:sp>
      <p:sp>
        <p:nvSpPr>
          <p:cNvPr id="3" name="Espace réservé du contenu 2"/>
          <p:cNvSpPr>
            <a:spLocks noGrp="1"/>
          </p:cNvSpPr>
          <p:nvPr>
            <p:ph idx="1"/>
          </p:nvPr>
        </p:nvSpPr>
        <p:spPr/>
        <p:txBody>
          <a:bodyPr>
            <a:normAutofit fontScale="85000" lnSpcReduction="20000"/>
          </a:bodyPr>
          <a:lstStyle/>
          <a:p>
            <a:pPr algn="just"/>
            <a:r>
              <a:rPr lang="fr-FR" dirty="0" smtClean="0">
                <a:latin typeface="Gabriola"/>
                <a:cs typeface="Gabriola"/>
              </a:rPr>
              <a:t>Il est possible de rendre beaucoup plus efficace le temps de la lecture en évitant de nombreuses activités peu efficaces et en se centrant sur les pratiques efficaces : décoder, encoder, commencer à produire des écrits.</a:t>
            </a:r>
          </a:p>
          <a:p>
            <a:pPr algn="just"/>
            <a:r>
              <a:rPr lang="fr-FR" dirty="0" smtClean="0">
                <a:latin typeface="Gabriola"/>
                <a:cs typeface="Gabriola"/>
              </a:rPr>
              <a:t>De nombreuses activités pratiquées en classe et incluses dans l’apprentissage de la lecture sont inefficaces (voir l’enquête IFE).</a:t>
            </a:r>
          </a:p>
          <a:p>
            <a:pPr algn="just"/>
            <a:r>
              <a:rPr lang="fr-FR" dirty="0" smtClean="0">
                <a:latin typeface="Gabriola"/>
                <a:cs typeface="Gabriola"/>
                <a:sym typeface="Wingdings"/>
              </a:rPr>
              <a:t> peut être pas la peine de travailler la compétence phonologique de manière séparée alors que l’encodage développe cette conscience.</a:t>
            </a:r>
          </a:p>
          <a:p>
            <a:pPr algn="just"/>
            <a:r>
              <a:rPr lang="fr-FR" dirty="0" smtClean="0">
                <a:latin typeface="Gabriola"/>
                <a:cs typeface="Gabriola"/>
                <a:sym typeface="Wingdings"/>
              </a:rPr>
              <a:t>-&gt; ne pas faire lire des textes par l’enseignant en croyant qu’on participe à l’apprentissage des relations graphèmes/phonèmes et éviter les discussions sur un texte en guise d’apprentissage de la lecture. Par contre, différencier les supports et les objectifs d’apprentissage. Bien distinguer les moments.</a:t>
            </a:r>
            <a:endParaRPr lang="fr-FR" dirty="0">
              <a:latin typeface="Gabriola"/>
              <a:cs typeface="Gabriola"/>
            </a:endParaRPr>
          </a:p>
        </p:txBody>
      </p:sp>
    </p:spTree>
    <p:extLst>
      <p:ext uri="{BB962C8B-B14F-4D97-AF65-F5344CB8AC3E}">
        <p14:creationId xmlns:p14="http://schemas.microsoft.com/office/powerpoint/2010/main" val="187658774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114</TotalTime>
  <Words>718</Words>
  <Application>Microsoft Office PowerPoint</Application>
  <PresentationFormat>Affichage à l'écran (4:3)</PresentationFormat>
  <Paragraphs>44</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Sandrine Garcia, IREDU Sociologue, professeure en Science de l’éducation à l’Université de Bourgogne</vt:lpstr>
      <vt:lpstr>Notre livre réapprendre à lire : une expérimentation qui a duré 3 ans</vt:lpstr>
      <vt:lpstr>2ième année : prévenir les difficultés plutôt que de remédier aux difficultés.</vt:lpstr>
      <vt:lpstr>Conception d’un dispositif basé sur 5 principes dont les principes sont interdépendants. </vt:lpstr>
      <vt:lpstr>Un dispositif basé sur 5 principes (suite).</vt:lpstr>
      <vt:lpstr>Conclusion : remédier est beaucoup moins efficace que prévenir.</vt:lpstr>
      <vt:lpstr>Et les autres formes de compréhension alors ?</vt:lpstr>
      <vt:lpstr>Demander moins, mais demander mieux aux élèves</vt:lpstr>
      <vt:lpstr>La bonne nouvelle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Sandrine Garcia, IREDU Sociologue, professeure en Science de l’éducation à l’Université de Bourgogne</dc:title>
  <dc:creator>Sandrine Garcia</dc:creator>
  <cp:lastModifiedBy>Gabrièle</cp:lastModifiedBy>
  <cp:revision>11</cp:revision>
  <dcterms:created xsi:type="dcterms:W3CDTF">2017-10-05T09:04:28Z</dcterms:created>
  <dcterms:modified xsi:type="dcterms:W3CDTF">2017-11-09T18:05:18Z</dcterms:modified>
</cp:coreProperties>
</file>