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7" autoAdjust="0"/>
  </p:normalViewPr>
  <p:slideViewPr>
    <p:cSldViewPr>
      <p:cViewPr>
        <p:scale>
          <a:sx n="75" d="100"/>
          <a:sy n="75" d="100"/>
        </p:scale>
        <p:origin x="1914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ECF057-D55C-49FC-B431-76003F451B62}" type="datetimeFigureOut">
              <a:rPr lang="fr-FR"/>
              <a:t>04/05/2022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6AD3DE-E125-4F08-B142-8A57222F2AC4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59496" y="1410395"/>
            <a:ext cx="9144000" cy="32427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 dirty="0" smtClean="0"/>
              <a:t>INE pour tous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Accès à </a:t>
            </a:r>
            <a:r>
              <a:rPr lang="fr-FR" b="1" dirty="0" smtClean="0"/>
              <a:t>ARENA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et au </a:t>
            </a:r>
            <a:r>
              <a:rPr lang="fr-FR" b="1" dirty="0" smtClean="0"/>
              <a:t>Centre de Service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pour les établissements de l’académie de Dijon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0909"/>
            <a:ext cx="1656184" cy="10451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30760" y="6381328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DSI Inter académique Bourgogne Franche Comté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27848" y="5157192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Classe virtuelle du 5 mai 2022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7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83613" y="1008177"/>
            <a:ext cx="7058025" cy="3228975"/>
          </a:xfrm>
          <a:prstGeom prst="rect">
            <a:avLst/>
          </a:prstGeom>
        </p:spPr>
      </p:pic>
      <p:sp>
        <p:nvSpPr>
          <p:cNvPr id="5" name="Espace réservé du contenu 2"/>
          <p:cNvSpPr txBox="1"/>
          <p:nvPr/>
        </p:nvSpPr>
        <p:spPr bwMode="auto">
          <a:xfrm>
            <a:off x="1737360" y="4627013"/>
            <a:ext cx="9060873" cy="7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 dirty="0"/>
              <a:t>Saisissez le code à 8 chiffres reçu par </a:t>
            </a:r>
            <a:r>
              <a:rPr lang="fr-FR" sz="3200" dirty="0" smtClean="0"/>
              <a:t>SMS</a:t>
            </a:r>
            <a:endParaRPr lang="fr-FR" sz="3200" dirty="0"/>
          </a:p>
        </p:txBody>
      </p:sp>
      <p:cxnSp>
        <p:nvCxnSpPr>
          <p:cNvPr id="6" name="Connecteur en angle 5"/>
          <p:cNvCxnSpPr>
            <a:cxnSpLocks/>
          </p:cNvCxnSpPr>
          <p:nvPr/>
        </p:nvCxnSpPr>
        <p:spPr bwMode="auto">
          <a:xfrm rot="10800000">
            <a:off x="6991005" y="3584604"/>
            <a:ext cx="3906981" cy="1305096"/>
          </a:xfrm>
          <a:prstGeom prst="bentConnector3">
            <a:avLst>
              <a:gd name="adj1" fmla="val -425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449" y="1205951"/>
            <a:ext cx="11763375" cy="4447243"/>
          </a:xfrm>
          <a:prstGeom prst="rect">
            <a:avLst/>
          </a:prstGeom>
        </p:spPr>
      </p:pic>
      <p:sp>
        <p:nvSpPr>
          <p:cNvPr id="6" name="Espace réservé du contenu 2"/>
          <p:cNvSpPr txBox="1"/>
          <p:nvPr/>
        </p:nvSpPr>
        <p:spPr bwMode="auto">
          <a:xfrm>
            <a:off x="2019993" y="492183"/>
            <a:ext cx="8578734" cy="7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Vous êtes connecté à ARENA.</a:t>
            </a:r>
          </a:p>
        </p:txBody>
      </p:sp>
      <p:sp>
        <p:nvSpPr>
          <p:cNvPr id="7" name="Espace réservé du contenu 2"/>
          <p:cNvSpPr txBox="1"/>
          <p:nvPr/>
        </p:nvSpPr>
        <p:spPr bwMode="auto">
          <a:xfrm>
            <a:off x="3229321" y="5803707"/>
            <a:ext cx="2676180" cy="71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Cliquez sur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9524" y="5849841"/>
            <a:ext cx="4058776" cy="466080"/>
          </a:xfrm>
          <a:prstGeom prst="rect">
            <a:avLst/>
          </a:prstGeom>
        </p:spPr>
      </p:pic>
      <p:cxnSp>
        <p:nvCxnSpPr>
          <p:cNvPr id="10" name="Connecteur en angle 9"/>
          <p:cNvCxnSpPr>
            <a:cxnSpLocks/>
          </p:cNvCxnSpPr>
          <p:nvPr/>
        </p:nvCxnSpPr>
        <p:spPr bwMode="auto">
          <a:xfrm rot="10800000">
            <a:off x="2277688" y="3682538"/>
            <a:ext cx="7065819" cy="2400341"/>
          </a:xfrm>
          <a:prstGeom prst="bentConnector3">
            <a:avLst>
              <a:gd name="adj1" fmla="val -435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7896" y="429316"/>
            <a:ext cx="10543915" cy="5584524"/>
          </a:xfrm>
          <a:prstGeom prst="rect">
            <a:avLst/>
          </a:prstGeom>
        </p:spPr>
      </p:pic>
      <p:sp>
        <p:nvSpPr>
          <p:cNvPr id="4" name="Espace réservé du contenu 2"/>
          <p:cNvSpPr txBox="1"/>
          <p:nvPr/>
        </p:nvSpPr>
        <p:spPr bwMode="auto">
          <a:xfrm>
            <a:off x="4398125" y="5947761"/>
            <a:ext cx="2920800" cy="71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Cliquez sur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31282" y="6013840"/>
            <a:ext cx="2681374" cy="360954"/>
          </a:xfrm>
          <a:prstGeom prst="rect">
            <a:avLst/>
          </a:prstGeom>
        </p:spPr>
      </p:pic>
      <p:cxnSp>
        <p:nvCxnSpPr>
          <p:cNvPr id="5" name="Connecteur en angle 4"/>
          <p:cNvCxnSpPr>
            <a:cxnSpLocks/>
          </p:cNvCxnSpPr>
          <p:nvPr/>
        </p:nvCxnSpPr>
        <p:spPr bwMode="auto">
          <a:xfrm rot="10800000">
            <a:off x="4591051" y="2324100"/>
            <a:ext cx="4645949" cy="3870218"/>
          </a:xfrm>
          <a:prstGeom prst="bentConnector3">
            <a:avLst>
              <a:gd name="adj1" fmla="val -494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Connexion au </a:t>
            </a:r>
            <a:r>
              <a:rPr lang="fr-FR" dirty="0" smtClean="0"/>
              <a:t>centre de Service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99164" y="1196752"/>
            <a:ext cx="5416550" cy="5138303"/>
          </a:xfrm>
          <a:prstGeom prst="rect">
            <a:avLst/>
          </a:prstGeom>
        </p:spPr>
      </p:pic>
      <p:sp>
        <p:nvSpPr>
          <p:cNvPr id="9" name="Espace réservé du contenu 2"/>
          <p:cNvSpPr txBox="1"/>
          <p:nvPr/>
        </p:nvSpPr>
        <p:spPr bwMode="auto">
          <a:xfrm>
            <a:off x="7520515" y="5694941"/>
            <a:ext cx="3543725" cy="443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Cliquez sur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8" name="Connecteur droit avec flèche 7"/>
          <p:cNvCxnSpPr>
            <a:cxnSpLocks/>
          </p:cNvCxnSpPr>
          <p:nvPr/>
        </p:nvCxnSpPr>
        <p:spPr bwMode="auto">
          <a:xfrm flipH="1" flipV="1">
            <a:off x="2495600" y="3356992"/>
            <a:ext cx="6623000" cy="1960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/>
          <p:nvPr/>
        </p:nvSpPr>
        <p:spPr bwMode="auto">
          <a:xfrm>
            <a:off x="867832" y="359743"/>
            <a:ext cx="10134601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4000" dirty="0" smtClean="0"/>
              <a:t>Accéder au </a:t>
            </a:r>
            <a:r>
              <a:rPr lang="fr-FR" sz="4000" dirty="0"/>
              <a:t>portail </a:t>
            </a:r>
            <a:r>
              <a:rPr lang="fr-FR" sz="4000" b="1" dirty="0" smtClean="0"/>
              <a:t>e-services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653136"/>
            <a:ext cx="1266825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764704"/>
            <a:ext cx="11421094" cy="46085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Connexion au Portail ARENA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  <p:sp>
        <p:nvSpPr>
          <p:cNvPr id="4" name="Espace réservé du contenu 2"/>
          <p:cNvSpPr txBox="1"/>
          <p:nvPr/>
        </p:nvSpPr>
        <p:spPr bwMode="auto">
          <a:xfrm>
            <a:off x="1170708" y="836712"/>
            <a:ext cx="10134601" cy="2230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4000" dirty="0"/>
              <a:t>Ouvrir votre navigateur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9356" y="1753306"/>
            <a:ext cx="7716135" cy="1819710"/>
          </a:xfrm>
          <a:prstGeom prst="rect">
            <a:avLst/>
          </a:prstGeom>
        </p:spPr>
      </p:pic>
      <p:sp>
        <p:nvSpPr>
          <p:cNvPr id="8" name="Espace réservé du contenu 2"/>
          <p:cNvSpPr txBox="1"/>
          <p:nvPr/>
        </p:nvSpPr>
        <p:spPr bwMode="auto">
          <a:xfrm>
            <a:off x="1015536" y="3861048"/>
            <a:ext cx="10134601" cy="2230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4000" dirty="0"/>
              <a:t>Saisissez l’adresse </a:t>
            </a:r>
            <a:r>
              <a:rPr lang="fr-FR" sz="4000" dirty="0" smtClean="0">
                <a:solidFill>
                  <a:srgbClr val="0070C0"/>
                </a:solidFill>
              </a:rPr>
              <a:t>e-services.ac-dijon.fr</a:t>
            </a:r>
            <a:r>
              <a:rPr lang="fr-FR" sz="4000" dirty="0" smtClean="0">
                <a:solidFill>
                  <a:srgbClr val="00B050"/>
                </a:solidFill>
              </a:rPr>
              <a:t> </a:t>
            </a:r>
            <a:r>
              <a:rPr lang="fr-FR" sz="4000" dirty="0"/>
              <a:t>dans votre navigateur pour accéder au portail </a:t>
            </a:r>
            <a:r>
              <a:rPr lang="fr-FR" sz="4000" b="1" dirty="0"/>
              <a:t>e-services </a:t>
            </a:r>
            <a:r>
              <a:rPr lang="fr-FR" sz="4000" dirty="0"/>
              <a:t>ou cliquez sur le lien fourni dans le mail.</a:t>
            </a:r>
          </a:p>
        </p:txBody>
      </p:sp>
      <p:cxnSp>
        <p:nvCxnSpPr>
          <p:cNvPr id="10" name="Connecteur droit avec flèche 9"/>
          <p:cNvCxnSpPr>
            <a:cxnSpLocks/>
          </p:cNvCxnSpPr>
          <p:nvPr/>
        </p:nvCxnSpPr>
        <p:spPr bwMode="auto">
          <a:xfrm flipH="1" flipV="1">
            <a:off x="6082836" y="2635134"/>
            <a:ext cx="1" cy="1358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3558" y="5416548"/>
            <a:ext cx="6621017" cy="563935"/>
          </a:xfrm>
          <a:prstGeom prst="rect">
            <a:avLst/>
          </a:prstGeom>
        </p:spPr>
      </p:pic>
      <p:sp>
        <p:nvSpPr>
          <p:cNvPr id="9" name="Espace réservé du contenu 2"/>
          <p:cNvSpPr txBox="1"/>
          <p:nvPr/>
        </p:nvSpPr>
        <p:spPr bwMode="auto">
          <a:xfrm>
            <a:off x="1321376" y="5483223"/>
            <a:ext cx="2117149" cy="71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Cliquez sur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89726" y="427697"/>
            <a:ext cx="7147407" cy="4417573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cxnSpLocks/>
          </p:cNvCxnSpPr>
          <p:nvPr/>
        </p:nvCxnSpPr>
        <p:spPr bwMode="auto">
          <a:xfrm flipV="1">
            <a:off x="2294467" y="1481667"/>
            <a:ext cx="2937933" cy="4001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65037" y="344920"/>
            <a:ext cx="5416550" cy="5138303"/>
          </a:xfrm>
          <a:prstGeom prst="rect">
            <a:avLst/>
          </a:prstGeom>
        </p:spPr>
      </p:pic>
      <p:sp>
        <p:nvSpPr>
          <p:cNvPr id="9" name="Espace réservé du contenu 2"/>
          <p:cNvSpPr txBox="1"/>
          <p:nvPr/>
        </p:nvSpPr>
        <p:spPr bwMode="auto">
          <a:xfrm>
            <a:off x="7520515" y="5694941"/>
            <a:ext cx="3543725" cy="443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40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Cliquez sur 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23400" y="4207873"/>
            <a:ext cx="1579033" cy="2345328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cxnSpLocks/>
          </p:cNvCxnSpPr>
          <p:nvPr/>
        </p:nvCxnSpPr>
        <p:spPr bwMode="auto">
          <a:xfrm flipH="1" flipV="1">
            <a:off x="6011332" y="4021667"/>
            <a:ext cx="3107267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9522" y="760279"/>
            <a:ext cx="9862946" cy="4972977"/>
          </a:xfrm>
          <a:prstGeom prst="rect">
            <a:avLst/>
          </a:prstGeom>
        </p:spPr>
      </p:pic>
      <p:sp>
        <p:nvSpPr>
          <p:cNvPr id="10" name="Espace réservé du contenu 2"/>
          <p:cNvSpPr txBox="1"/>
          <p:nvPr/>
        </p:nvSpPr>
        <p:spPr bwMode="auto">
          <a:xfrm>
            <a:off x="2533997" y="5012378"/>
            <a:ext cx="7757159" cy="792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4000" dirty="0"/>
              <a:t>Saisissez votre identifiant fourni dans le mail de la forme « </a:t>
            </a:r>
            <a:r>
              <a:rPr lang="fr-FR" sz="4000" dirty="0" err="1"/>
              <a:t>pnomxx</a:t>
            </a:r>
            <a:r>
              <a:rPr lang="fr-FR" sz="4000" dirty="0"/>
              <a:t> ».</a:t>
            </a:r>
          </a:p>
        </p:txBody>
      </p:sp>
      <p:sp>
        <p:nvSpPr>
          <p:cNvPr id="14" name="Espace réservé du contenu 2"/>
          <p:cNvSpPr txBox="1"/>
          <p:nvPr/>
        </p:nvSpPr>
        <p:spPr bwMode="auto">
          <a:xfrm>
            <a:off x="2999656" y="5661248"/>
            <a:ext cx="8796251" cy="58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100" dirty="0"/>
              <a:t>Saisissez  le code PIN </a:t>
            </a:r>
            <a:r>
              <a:rPr lang="fr-FR" sz="3100" dirty="0" smtClean="0"/>
              <a:t>provisoire (3 ou 4 </a:t>
            </a:r>
            <a:r>
              <a:rPr lang="fr-FR" sz="3100" dirty="0"/>
              <a:t>chiffres</a:t>
            </a:r>
            <a:r>
              <a:rPr lang="fr-FR" sz="3100" dirty="0" smtClean="0"/>
              <a:t>)</a:t>
            </a:r>
            <a:endParaRPr lang="fr-FR" sz="3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2611704"/>
            <a:ext cx="7272952" cy="2257456"/>
          </a:xfrm>
          <a:prstGeom prst="rect">
            <a:avLst/>
          </a:prstGeom>
        </p:spPr>
      </p:pic>
      <p:cxnSp>
        <p:nvCxnSpPr>
          <p:cNvPr id="16" name="Connecteur en angle 15"/>
          <p:cNvCxnSpPr>
            <a:cxnSpLocks/>
          </p:cNvCxnSpPr>
          <p:nvPr/>
        </p:nvCxnSpPr>
        <p:spPr bwMode="auto">
          <a:xfrm rot="10800000">
            <a:off x="6384176" y="4184068"/>
            <a:ext cx="4392344" cy="1621197"/>
          </a:xfrm>
          <a:prstGeom prst="bentConnector3">
            <a:avLst>
              <a:gd name="adj1" fmla="val -378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ngle 5"/>
          <p:cNvCxnSpPr>
            <a:cxnSpLocks/>
          </p:cNvCxnSpPr>
          <p:nvPr/>
        </p:nvCxnSpPr>
        <p:spPr bwMode="auto">
          <a:xfrm rot="10800000">
            <a:off x="6384176" y="3933056"/>
            <a:ext cx="3906981" cy="1305096"/>
          </a:xfrm>
          <a:prstGeom prst="bentConnector3">
            <a:avLst>
              <a:gd name="adj1" fmla="val -425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/>
          <p:nvPr/>
        </p:nvSpPr>
        <p:spPr bwMode="auto">
          <a:xfrm>
            <a:off x="7713517" y="6191416"/>
            <a:ext cx="5155277" cy="7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 dirty="0"/>
              <a:t>Puis cliquez sur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415066" y="6266124"/>
            <a:ext cx="1082127" cy="4131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9522" y="6403193"/>
            <a:ext cx="604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Diapositive utilisée uniquement à la première connexion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/>
          <p:nvPr/>
        </p:nvSpPr>
        <p:spPr bwMode="auto">
          <a:xfrm>
            <a:off x="394855" y="4910798"/>
            <a:ext cx="10278687" cy="7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Définissez votre code PIN personnel en le saisissant deux fois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85479" y="544311"/>
            <a:ext cx="6610350" cy="3790949"/>
          </a:xfrm>
          <a:prstGeom prst="rect">
            <a:avLst/>
          </a:prstGeom>
        </p:spPr>
      </p:pic>
      <p:cxnSp>
        <p:nvCxnSpPr>
          <p:cNvPr id="7" name="Connecteur en angle 6"/>
          <p:cNvCxnSpPr>
            <a:cxnSpLocks/>
          </p:cNvCxnSpPr>
          <p:nvPr/>
        </p:nvCxnSpPr>
        <p:spPr bwMode="auto">
          <a:xfrm rot="10800000">
            <a:off x="7215450" y="2892831"/>
            <a:ext cx="3458092" cy="2285998"/>
          </a:xfrm>
          <a:prstGeom prst="bentConnector3">
            <a:avLst>
              <a:gd name="adj1" fmla="val -79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cxnSpLocks/>
          </p:cNvCxnSpPr>
          <p:nvPr/>
        </p:nvCxnSpPr>
        <p:spPr bwMode="auto">
          <a:xfrm flipH="1">
            <a:off x="7215450" y="3283527"/>
            <a:ext cx="37407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559522" y="6403193"/>
            <a:ext cx="604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Diapositive utilisée uniquement à la première connexion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54369" y="611591"/>
            <a:ext cx="6753225" cy="4105275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 bwMode="auto">
          <a:xfrm>
            <a:off x="680685" y="4794676"/>
            <a:ext cx="10874006" cy="999551"/>
            <a:chOff x="680685" y="4794676"/>
            <a:chExt cx="10874006" cy="999551"/>
          </a:xfrm>
        </p:grpSpPr>
        <p:sp>
          <p:nvSpPr>
            <p:cNvPr id="4" name="Espace réservé du contenu 2"/>
            <p:cNvSpPr txBox="1"/>
            <p:nvPr/>
          </p:nvSpPr>
          <p:spPr bwMode="auto">
            <a:xfrm>
              <a:off x="680685" y="4794676"/>
              <a:ext cx="10874006" cy="999551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  <a:defRPr/>
              </a:pPr>
              <a:r>
                <a:rPr lang="fr-FR" sz="3200"/>
                <a:t>Sous                                                                                                         ,       Cliquez sur 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617037" y="5284133"/>
              <a:ext cx="1115378" cy="42587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665403" y="4843372"/>
              <a:ext cx="9565093" cy="419442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  <p:cxnSp>
        <p:nvCxnSpPr>
          <p:cNvPr id="11" name="Connecteur en angle 10"/>
          <p:cNvCxnSpPr>
            <a:cxnSpLocks/>
          </p:cNvCxnSpPr>
          <p:nvPr/>
        </p:nvCxnSpPr>
        <p:spPr bwMode="auto">
          <a:xfrm rot="10800000">
            <a:off x="5735960" y="2852936"/>
            <a:ext cx="5688632" cy="2299402"/>
          </a:xfrm>
          <a:prstGeom prst="bentConnector3">
            <a:avLst>
              <a:gd name="adj1" fmla="val -26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 bwMode="auto">
          <a:xfrm>
            <a:off x="559522" y="6403193"/>
            <a:ext cx="604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Diapositive utilisée uniquement à la première connexion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2291" y="931026"/>
            <a:ext cx="9020175" cy="4114800"/>
          </a:xfrm>
          <a:prstGeom prst="rect">
            <a:avLst/>
          </a:prstGeom>
        </p:spPr>
      </p:pic>
      <p:sp>
        <p:nvSpPr>
          <p:cNvPr id="5" name="Espace réservé du contenu 2"/>
          <p:cNvSpPr txBox="1"/>
          <p:nvPr/>
        </p:nvSpPr>
        <p:spPr bwMode="auto">
          <a:xfrm>
            <a:off x="2533997" y="4893021"/>
            <a:ext cx="4598323" cy="7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Saisissez votre identifiant</a:t>
            </a:r>
          </a:p>
        </p:txBody>
      </p:sp>
      <p:cxnSp>
        <p:nvCxnSpPr>
          <p:cNvPr id="6" name="Connecteur en angle 5"/>
          <p:cNvCxnSpPr>
            <a:cxnSpLocks/>
          </p:cNvCxnSpPr>
          <p:nvPr/>
        </p:nvCxnSpPr>
        <p:spPr bwMode="auto">
          <a:xfrm flipV="1">
            <a:off x="2533997" y="4023360"/>
            <a:ext cx="1553784" cy="1113906"/>
          </a:xfrm>
          <a:prstGeom prst="bentConnector3">
            <a:avLst>
              <a:gd name="adj1" fmla="val -7198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/>
          <p:nvPr/>
        </p:nvSpPr>
        <p:spPr bwMode="auto">
          <a:xfrm>
            <a:off x="2076799" y="5405842"/>
            <a:ext cx="6161116" cy="7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3200"/>
              <a:t>Saisissez votre code PIN personnel</a:t>
            </a:r>
          </a:p>
        </p:txBody>
      </p:sp>
      <p:cxnSp>
        <p:nvCxnSpPr>
          <p:cNvPr id="8" name="Connecteur en angle 7"/>
          <p:cNvCxnSpPr>
            <a:cxnSpLocks/>
          </p:cNvCxnSpPr>
          <p:nvPr/>
        </p:nvCxnSpPr>
        <p:spPr bwMode="auto">
          <a:xfrm rot="10800000">
            <a:off x="6212378" y="4314796"/>
            <a:ext cx="1742208" cy="1370620"/>
          </a:xfrm>
          <a:prstGeom prst="bentConnector3">
            <a:avLst>
              <a:gd name="adj1" fmla="val -9642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40909"/>
            <a:ext cx="1656184" cy="104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145</Words>
  <Application>Microsoft Office PowerPoint</Application>
  <DocSecurity>0</DocSecurity>
  <PresentationFormat>Grand écran</PresentationFormat>
  <Paragraphs>25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INE pour tous  Accès à ARENA  et au Centre de Service pour les établissements de l’académie de Dijon</vt:lpstr>
      <vt:lpstr>Connexion au Portail ARENA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Connexion au centre de Service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Connexion au Portail ARENA</dc:title>
  <dc:subject/>
  <dc:creator>Gilles Legendre</dc:creator>
  <cp:keywords/>
  <dc:description/>
  <cp:lastModifiedBy>Gilles Legendre</cp:lastModifiedBy>
  <cp:revision>49</cp:revision>
  <dcterms:created xsi:type="dcterms:W3CDTF">2022-04-22T08:02:54Z</dcterms:created>
  <dcterms:modified xsi:type="dcterms:W3CDTF">2022-05-04T16:54:48Z</dcterms:modified>
  <cp:category/>
  <dc:identifier/>
  <cp:contentStatus/>
  <dc:language/>
  <cp:version/>
</cp:coreProperties>
</file>