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2"/>
  </p:notesMasterIdLst>
  <p:handoutMasterIdLst>
    <p:handoutMasterId r:id="rId23"/>
  </p:handoutMasterIdLst>
  <p:sldIdLst>
    <p:sldId id="326" r:id="rId5"/>
    <p:sldId id="327" r:id="rId6"/>
    <p:sldId id="328" r:id="rId7"/>
    <p:sldId id="330" r:id="rId8"/>
    <p:sldId id="332" r:id="rId9"/>
    <p:sldId id="331" r:id="rId10"/>
    <p:sldId id="345" r:id="rId11"/>
    <p:sldId id="333" r:id="rId12"/>
    <p:sldId id="334" r:id="rId13"/>
    <p:sldId id="335" r:id="rId14"/>
    <p:sldId id="338" r:id="rId15"/>
    <p:sldId id="339" r:id="rId16"/>
    <p:sldId id="340" r:id="rId17"/>
    <p:sldId id="341" r:id="rId18"/>
    <p:sldId id="344" r:id="rId19"/>
    <p:sldId id="342" r:id="rId20"/>
    <p:sldId id="343" r:id="rId2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27"/>
            <p14:sldId id="328"/>
            <p14:sldId id="330"/>
            <p14:sldId id="332"/>
            <p14:sldId id="331"/>
            <p14:sldId id="345"/>
            <p14:sldId id="333"/>
            <p14:sldId id="334"/>
            <p14:sldId id="335"/>
            <p14:sldId id="338"/>
            <p14:sldId id="339"/>
            <p14:sldId id="340"/>
            <p14:sldId id="341"/>
            <p14:sldId id="344"/>
            <p14:sldId id="342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78467" autoAdjust="0"/>
  </p:normalViewPr>
  <p:slideViewPr>
    <p:cSldViewPr showGuides="1">
      <p:cViewPr varScale="1">
        <p:scale>
          <a:sx n="76" d="100"/>
          <a:sy n="76" d="100"/>
        </p:scale>
        <p:origin x="1254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2A172-8EE3-43D5-B033-90738B1D3CDD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50B35-EA6C-4FC8-8043-F42346465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691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10/09/2024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3221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99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818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10/09/2024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 baseline="0">
                <a:latin typeface="Marianne" panose="02000000000000000000" pitchFamily="50" charset="0"/>
              </a:defRPr>
            </a:lvl1pPr>
          </a:lstStyle>
          <a:p>
            <a:r>
              <a:rPr lang="fr-FR" smtClean="0"/>
              <a:t>Corps d’inspection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000"/>
            <a:ext cx="3744416" cy="376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latin typeface="Marianne" panose="02000000000000000000" pitchFamily="50" charset="0"/>
              </a:defRPr>
            </a:lvl1pPr>
          </a:lstStyle>
          <a:p>
            <a:pPr algn="r"/>
            <a:r>
              <a:rPr lang="fr-FR" cap="all" smtClean="0"/>
              <a:t>10/09/2024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>
          <a:xfrm>
            <a:off x="395536" y="4803998"/>
            <a:ext cx="5759984" cy="339502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fr-FR" smtClean="0"/>
              <a:t>Corps d’inspection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latin typeface="Marianne" panose="02000000000000000000" pitchFamily="50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5536" y="2346046"/>
            <a:ext cx="838846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95536" y="4783500"/>
            <a:ext cx="8388464" cy="90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692"/>
            <a:ext cx="1948852" cy="19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23528" y="1131590"/>
            <a:ext cx="8460471" cy="50405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10/09/2024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Corps d’inspection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03520" y="189661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23528" y="736200"/>
            <a:ext cx="8440143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10/09/2024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23528" y="4783500"/>
            <a:ext cx="5831992" cy="360000"/>
          </a:xfrm>
        </p:spPr>
        <p:txBody>
          <a:bodyPr/>
          <a:lstStyle/>
          <a:p>
            <a:r>
              <a:rPr lang="fr-FR" smtClean="0"/>
              <a:t>Corps d’inspection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23528" y="900000"/>
            <a:ext cx="8460471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10/09/2024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Corps d’inspection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 baseline="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7" y="1836000"/>
            <a:ext cx="2556471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93763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23528" y="900000"/>
            <a:ext cx="8460471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10/09/2024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>
          <a:xfrm>
            <a:off x="323528" y="4783500"/>
            <a:ext cx="5831992" cy="360000"/>
          </a:xfrm>
        </p:spPr>
        <p:txBody>
          <a:bodyPr/>
          <a:lstStyle/>
          <a:p>
            <a:r>
              <a:rPr lang="fr-FR" smtClean="0"/>
              <a:t>Corps d’inspection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23528" y="1836000"/>
            <a:ext cx="846047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23528" y="900000"/>
            <a:ext cx="846047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19602" y="1834885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pPr algn="r"/>
            <a:r>
              <a:rPr lang="fr-FR" cap="all" smtClean="0"/>
              <a:t>10/09/2024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19602" y="4783500"/>
            <a:ext cx="5835918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smtClean="0"/>
              <a:t>Corps d’inspection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19602" y="4783500"/>
            <a:ext cx="8464398" cy="90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344"/>
            <a:ext cx="864096" cy="869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-dijon.fr/" TargetMode="External"/><Relationship Id="rId2" Type="http://schemas.openxmlformats.org/officeDocument/2006/relationships/hyperlink" Target="mailto:dec3@ac-dijon.fr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10/09/2024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720000" y="3919897"/>
            <a:ext cx="2483848" cy="900000"/>
          </a:xfrm>
        </p:spPr>
        <p:txBody>
          <a:bodyPr/>
          <a:lstStyle/>
          <a:p>
            <a:r>
              <a:rPr lang="fr-FR" dirty="0" smtClean="0">
                <a:latin typeface="+mj-lt"/>
              </a:rPr>
              <a:t>Corps d’inspection</a:t>
            </a:r>
            <a:endParaRPr lang="fr-FR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7864" y="2427734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CAFFA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Certification </a:t>
            </a:r>
            <a:r>
              <a:rPr lang="fr-FR" b="1" dirty="0">
                <a:solidFill>
                  <a:srgbClr val="002060"/>
                </a:solidFill>
              </a:rPr>
              <a:t>d’aptitude aux</a:t>
            </a: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fonctions de formateur </a:t>
            </a:r>
            <a:r>
              <a:rPr lang="fr-FR" b="1" dirty="0" smtClean="0">
                <a:solidFill>
                  <a:srgbClr val="002060"/>
                </a:solidFill>
              </a:rPr>
              <a:t>académique</a:t>
            </a: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Réunion d’information – </a:t>
            </a:r>
            <a:r>
              <a:rPr lang="fr-FR" b="1" dirty="0">
                <a:solidFill>
                  <a:srgbClr val="002060"/>
                </a:solidFill>
              </a:rPr>
              <a:t>session </a:t>
            </a:r>
            <a:r>
              <a:rPr lang="fr-FR" b="1" dirty="0" smtClean="0">
                <a:solidFill>
                  <a:srgbClr val="002060"/>
                </a:solidFill>
              </a:rPr>
              <a:t>2025</a:t>
            </a:r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r>
              <a:rPr lang="fr-FR" sz="1200" b="1" i="1" dirty="0">
                <a:solidFill>
                  <a:srgbClr val="002060"/>
                </a:solidFill>
              </a:rPr>
              <a:t>Le 10 septembre 2024 à partir de 17h30 en visioconférence 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187624" y="600957"/>
            <a:ext cx="6120680" cy="375606"/>
          </a:xfrm>
        </p:spPr>
        <p:txBody>
          <a:bodyPr/>
          <a:lstStyle/>
          <a:p>
            <a:r>
              <a:rPr lang="fr-FR" sz="1200" dirty="0" smtClean="0">
                <a:solidFill>
                  <a:srgbClr val="FF3300"/>
                </a:solidFill>
              </a:rPr>
              <a:t> </a:t>
            </a:r>
            <a:r>
              <a:rPr lang="fr-FR" sz="2400" dirty="0" smtClean="0"/>
              <a:t>Les attendus de l’épreuve d’admissibilité </a:t>
            </a:r>
            <a:r>
              <a:rPr lang="fr-FR" sz="1200" dirty="0" smtClean="0">
                <a:solidFill>
                  <a:srgbClr val="FF3300"/>
                </a:solidFill>
              </a:rPr>
              <a:t/>
            </a:r>
            <a:br>
              <a:rPr lang="fr-FR" sz="1200" dirty="0" smtClean="0">
                <a:solidFill>
                  <a:srgbClr val="FF3300"/>
                </a:solidFill>
              </a:rPr>
            </a:br>
            <a:r>
              <a:rPr lang="fr-FR" sz="1200" dirty="0" smtClean="0">
                <a:solidFill>
                  <a:srgbClr val="FF3300"/>
                </a:solidFill>
              </a:rPr>
              <a:t/>
            </a:r>
            <a:br>
              <a:rPr lang="fr-FR" sz="1200" dirty="0" smtClean="0">
                <a:solidFill>
                  <a:srgbClr val="FF3300"/>
                </a:solidFill>
              </a:rPr>
            </a:br>
            <a:r>
              <a:rPr lang="fr-FR" sz="1200" dirty="0">
                <a:solidFill>
                  <a:srgbClr val="FF3300"/>
                </a:solidFill>
              </a:rPr>
              <a:t>	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251520" y="1105234"/>
            <a:ext cx="7161076" cy="3024337"/>
          </a:xfrm>
        </p:spPr>
        <p:txBody>
          <a:bodyPr/>
          <a:lstStyle/>
          <a:p>
            <a:r>
              <a:rPr lang="fr-FR" sz="1400" dirty="0">
                <a:solidFill>
                  <a:srgbClr val="FF3300"/>
                </a:solidFill>
                <a:sym typeface="Wingdings" panose="05000000000000000000" pitchFamily="2" charset="2"/>
              </a:rPr>
              <a:t> </a:t>
            </a:r>
            <a:r>
              <a:rPr lang="fr-FR" sz="1400" b="1" dirty="0" smtClean="0">
                <a:solidFill>
                  <a:srgbClr val="FF3300"/>
                </a:solidFill>
                <a:sym typeface="Wingdings" panose="05000000000000000000" pitchFamily="2" charset="2"/>
              </a:rPr>
              <a:t>Le </a:t>
            </a:r>
            <a:r>
              <a:rPr lang="fr-FR" sz="1400" b="1" dirty="0" smtClean="0">
                <a:solidFill>
                  <a:srgbClr val="FF3300"/>
                </a:solidFill>
              </a:rPr>
              <a:t>rapport </a:t>
            </a:r>
            <a:r>
              <a:rPr lang="fr-FR" sz="1400" b="1" dirty="0">
                <a:solidFill>
                  <a:srgbClr val="FF3300"/>
                </a:solidFill>
              </a:rPr>
              <a:t>d’activité </a:t>
            </a:r>
            <a:r>
              <a:rPr lang="fr-FR" sz="1400" b="1" dirty="0" smtClean="0">
                <a:solidFill>
                  <a:srgbClr val="FF3300"/>
                </a:solidFill>
              </a:rPr>
              <a:t>:</a:t>
            </a:r>
          </a:p>
          <a:p>
            <a:pPr lvl="4"/>
            <a:r>
              <a:rPr lang="fr-FR" sz="1200" i="1" dirty="0"/>
              <a:t> </a:t>
            </a:r>
            <a:r>
              <a:rPr lang="fr-FR" sz="1200" i="1" dirty="0" smtClean="0"/>
              <a:t>Analyse du parcours professionnel</a:t>
            </a:r>
            <a:endParaRPr lang="fr-FR" sz="1200" i="1" dirty="0"/>
          </a:p>
          <a:p>
            <a:pPr lvl="4"/>
            <a:r>
              <a:rPr lang="fr-FR" sz="1200" i="1" dirty="0"/>
              <a:t> Qualité formelle du </a:t>
            </a:r>
            <a:r>
              <a:rPr lang="fr-FR" sz="1200" i="1" dirty="0" smtClean="0"/>
              <a:t>rapport d’activité</a:t>
            </a:r>
            <a:endParaRPr lang="fr-FR" sz="1200" i="1" dirty="0"/>
          </a:p>
          <a:p>
            <a:pPr lvl="4"/>
            <a:r>
              <a:rPr lang="fr-FR" sz="1200" i="1" dirty="0"/>
              <a:t> </a:t>
            </a:r>
            <a:r>
              <a:rPr lang="fr-FR" sz="1200" i="1" dirty="0" smtClean="0"/>
              <a:t>Pertinence des expériences significatives présentées </a:t>
            </a:r>
            <a:endParaRPr lang="fr-FR" sz="1200" i="1" dirty="0"/>
          </a:p>
          <a:p>
            <a:pPr lvl="4"/>
            <a:r>
              <a:rPr lang="fr-FR" sz="1200" i="1" dirty="0" smtClean="0"/>
              <a:t> Capacité à s’informer et se former</a:t>
            </a:r>
            <a:endParaRPr lang="fr-FR" sz="1200" i="1" dirty="0"/>
          </a:p>
          <a:p>
            <a:endParaRPr lang="fr-FR" sz="1000" dirty="0"/>
          </a:p>
          <a:p>
            <a:r>
              <a:rPr lang="fr-FR" sz="1400" dirty="0">
                <a:solidFill>
                  <a:srgbClr val="FF3300"/>
                </a:solidFill>
                <a:sym typeface="Wingdings" panose="05000000000000000000" pitchFamily="2" charset="2"/>
              </a:rPr>
              <a:t> </a:t>
            </a:r>
            <a:r>
              <a:rPr lang="fr-FR" sz="1400" dirty="0" smtClean="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fr-FR" sz="1400" b="1" dirty="0" smtClean="0">
                <a:solidFill>
                  <a:srgbClr val="FF3300"/>
                </a:solidFill>
              </a:rPr>
              <a:t>L’entretien </a:t>
            </a:r>
            <a:r>
              <a:rPr lang="fr-FR" sz="1400" b="1" dirty="0">
                <a:solidFill>
                  <a:srgbClr val="FF3300"/>
                </a:solidFill>
              </a:rPr>
              <a:t>:</a:t>
            </a:r>
          </a:p>
          <a:p>
            <a:pPr lvl="4"/>
            <a:r>
              <a:rPr lang="fr-FR" sz="1200" dirty="0"/>
              <a:t> </a:t>
            </a:r>
            <a:r>
              <a:rPr lang="fr-FR" sz="1200" i="1" dirty="0"/>
              <a:t>Qualité de la communication</a:t>
            </a:r>
          </a:p>
          <a:p>
            <a:pPr lvl="4"/>
            <a:r>
              <a:rPr lang="fr-FR" sz="1200" i="1" dirty="0" smtClean="0"/>
              <a:t> Analyse </a:t>
            </a:r>
            <a:r>
              <a:rPr lang="fr-FR" sz="1200" i="1" dirty="0"/>
              <a:t>distanciée du travail (points forts, points faibles)</a:t>
            </a:r>
          </a:p>
          <a:p>
            <a:pPr marL="756000" lvl="4" indent="0">
              <a:buNone/>
            </a:pPr>
            <a:r>
              <a:rPr lang="fr-FR" sz="1200" i="1" dirty="0"/>
              <a:t>• </a:t>
            </a:r>
            <a:r>
              <a:rPr lang="fr-FR" sz="1200" i="1" dirty="0" smtClean="0"/>
              <a:t>Ecoute</a:t>
            </a:r>
            <a:r>
              <a:rPr lang="fr-FR" sz="1200" i="1" dirty="0"/>
              <a:t>, sens du dialogue et de la controverse professionnelle</a:t>
            </a:r>
          </a:p>
          <a:p>
            <a:pPr marL="756000" lvl="4" indent="0">
              <a:buNone/>
            </a:pPr>
            <a:r>
              <a:rPr lang="fr-FR" sz="1200" i="1" dirty="0"/>
              <a:t>• Mise en perspective, projection dans le métier de </a:t>
            </a:r>
            <a:r>
              <a:rPr lang="fr-FR" sz="1200" i="1" dirty="0" smtClean="0"/>
              <a:t>formateur</a:t>
            </a:r>
          </a:p>
          <a:p>
            <a:pPr indent="-72000"/>
            <a:r>
              <a:rPr lang="fr-FR" sz="1550" dirty="0">
                <a:solidFill>
                  <a:srgbClr val="FF3300"/>
                </a:solidFill>
                <a:sym typeface="Wingdings" panose="05000000000000000000" pitchFamily="2" charset="2"/>
              </a:rPr>
              <a:t>  </a:t>
            </a:r>
            <a:r>
              <a:rPr lang="fr-FR" sz="1550" b="1" dirty="0" smtClean="0">
                <a:solidFill>
                  <a:srgbClr val="FF3300"/>
                </a:solidFill>
                <a:sym typeface="Wingdings" panose="05000000000000000000" pitchFamily="2" charset="2"/>
              </a:rPr>
              <a:t>Intégration du numérique :</a:t>
            </a:r>
            <a:endParaRPr lang="fr-FR" sz="1550" b="1" dirty="0">
              <a:solidFill>
                <a:srgbClr val="FF3300"/>
              </a:solidFill>
            </a:endParaRPr>
          </a:p>
          <a:p>
            <a:pPr lvl="4"/>
            <a:r>
              <a:rPr lang="fr-FR" sz="1200" i="1" dirty="0" smtClean="0"/>
              <a:t>Qualité et pertinence du numérique</a:t>
            </a:r>
          </a:p>
          <a:p>
            <a:pPr marL="756000" lvl="4" indent="0">
              <a:buNone/>
            </a:pPr>
            <a:endParaRPr lang="fr-FR" sz="1000" dirty="0"/>
          </a:p>
          <a:p>
            <a:endParaRPr lang="fr-FR" sz="1400" b="1" dirty="0">
              <a:solidFill>
                <a:srgbClr val="FF3300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000" dirty="0" smtClean="0">
                <a:solidFill>
                  <a:srgbClr val="7030A0"/>
                </a:solidFill>
              </a:rPr>
              <a:t>2. LE CAFFA</a:t>
            </a:r>
            <a:endParaRPr lang="fr-FR" sz="1000" dirty="0">
              <a:solidFill>
                <a:srgbClr val="7030A0"/>
              </a:solidFill>
            </a:endParaRPr>
          </a:p>
          <a:p>
            <a:pPr marL="0" lvl="1" indent="0">
              <a:buNone/>
            </a:pPr>
            <a:r>
              <a:rPr lang="fr-FR" sz="1000" b="1" dirty="0" smtClean="0">
                <a:solidFill>
                  <a:srgbClr val="7030A0"/>
                </a:solidFill>
              </a:rPr>
              <a:t>Un cadre réglementaire national</a:t>
            </a:r>
            <a:endParaRPr lang="fr-FR" sz="1000" b="1" dirty="0">
              <a:solidFill>
                <a:srgbClr val="7030A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latin typeface="+mn-lt"/>
              </a:rPr>
              <a:t>10/09/2024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Corps d’inspection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51520" y="4162386"/>
            <a:ext cx="85521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</a:t>
            </a:r>
            <a:r>
              <a:rPr lang="fr-FR" sz="14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fr-FR" sz="1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q</a:t>
            </a:r>
            <a:r>
              <a:rPr lang="fr-FR" sz="1400" b="1" dirty="0" smtClean="0">
                <a:solidFill>
                  <a:srgbClr val="0070C0"/>
                </a:solidFill>
              </a:rPr>
              <a:t>uatre </a:t>
            </a:r>
            <a:r>
              <a:rPr lang="fr-FR" sz="1400" b="1" dirty="0">
                <a:solidFill>
                  <a:srgbClr val="0070C0"/>
                </a:solidFill>
              </a:rPr>
              <a:t>niveaux d’évaluation fixés pour chaque </a:t>
            </a:r>
            <a:r>
              <a:rPr lang="fr-FR" sz="1400" b="1" i="1" dirty="0" smtClean="0">
                <a:solidFill>
                  <a:srgbClr val="0070C0"/>
                </a:solidFill>
              </a:rPr>
              <a:t>critère observable </a:t>
            </a:r>
            <a:r>
              <a:rPr lang="fr-FR" sz="1400" b="1" dirty="0">
                <a:solidFill>
                  <a:srgbClr val="0070C0"/>
                </a:solidFill>
              </a:rPr>
              <a:t>:</a:t>
            </a:r>
          </a:p>
          <a:p>
            <a:pPr lvl="4"/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smtClean="0">
                <a:solidFill>
                  <a:srgbClr val="0070C0"/>
                </a:solidFill>
              </a:rPr>
              <a:t>           Très </a:t>
            </a:r>
            <a:r>
              <a:rPr lang="fr-FR" sz="1200" dirty="0">
                <a:solidFill>
                  <a:srgbClr val="0070C0"/>
                </a:solidFill>
              </a:rPr>
              <a:t>insuffisant,  Insuffisant,  Satisfaisant, Très satisfaisant</a:t>
            </a:r>
          </a:p>
        </p:txBody>
      </p:sp>
    </p:spTree>
    <p:extLst>
      <p:ext uri="{BB962C8B-B14F-4D97-AF65-F5344CB8AC3E}">
        <p14:creationId xmlns:p14="http://schemas.microsoft.com/office/powerpoint/2010/main" val="11132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86232" y="375027"/>
            <a:ext cx="6912768" cy="447614"/>
          </a:xfrm>
        </p:spPr>
        <p:txBody>
          <a:bodyPr/>
          <a:lstStyle/>
          <a:p>
            <a:r>
              <a:rPr lang="fr-FR" sz="2800" dirty="0"/>
              <a:t>Les attendus des épreuves d’admission</a:t>
            </a:r>
            <a:r>
              <a:rPr lang="fr-FR" sz="1400" dirty="0">
                <a:solidFill>
                  <a:srgbClr val="FF3300"/>
                </a:solidFill>
              </a:rPr>
              <a:t/>
            </a:r>
            <a:br>
              <a:rPr lang="fr-FR" sz="1400" dirty="0">
                <a:solidFill>
                  <a:srgbClr val="FF3300"/>
                </a:solidFill>
              </a:rPr>
            </a:br>
            <a:r>
              <a:rPr lang="fr-FR" sz="1400" dirty="0">
                <a:solidFill>
                  <a:srgbClr val="FF3300"/>
                </a:solidFill>
              </a:rPr>
              <a:t/>
            </a:r>
            <a:br>
              <a:rPr lang="fr-FR" sz="1400" dirty="0">
                <a:solidFill>
                  <a:srgbClr val="FF3300"/>
                </a:solidFill>
              </a:rPr>
            </a:b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000" dirty="0">
                <a:solidFill>
                  <a:srgbClr val="7030A0"/>
                </a:solidFill>
              </a:rPr>
              <a:t>2. LE CAFFA</a:t>
            </a:r>
          </a:p>
          <a:p>
            <a:pPr marL="0" lvl="1" indent="0">
              <a:buNone/>
            </a:pPr>
            <a:r>
              <a:rPr lang="fr-FR" sz="1000" b="1" dirty="0">
                <a:solidFill>
                  <a:srgbClr val="7030A0"/>
                </a:solidFill>
              </a:rPr>
              <a:t>Un cadre réglementaire national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1272" y="913742"/>
            <a:ext cx="5161127" cy="1788901"/>
          </a:xfrm>
        </p:spPr>
        <p:txBody>
          <a:bodyPr/>
          <a:lstStyle/>
          <a:p>
            <a:pPr algn="just"/>
            <a:r>
              <a:rPr lang="fr-FR" sz="1400" b="1" dirty="0" smtClean="0">
                <a:solidFill>
                  <a:srgbClr val="FF3300"/>
                </a:solidFill>
                <a:sym typeface="Wingdings" panose="05000000000000000000" pitchFamily="2" charset="2"/>
              </a:rPr>
              <a:t>  L’épreuve </a:t>
            </a:r>
            <a:r>
              <a:rPr lang="fr-FR" sz="1400" b="1" dirty="0">
                <a:solidFill>
                  <a:srgbClr val="FF3300"/>
                </a:solidFill>
                <a:sym typeface="Wingdings" panose="05000000000000000000" pitchFamily="2" charset="2"/>
              </a:rPr>
              <a:t>de </a:t>
            </a:r>
            <a:r>
              <a:rPr lang="fr-FR" sz="1400" b="1" dirty="0" smtClean="0">
                <a:solidFill>
                  <a:srgbClr val="FF3300"/>
                </a:solidFill>
                <a:sym typeface="Wingdings" panose="05000000000000000000" pitchFamily="2" charset="2"/>
              </a:rPr>
              <a:t>pratique </a:t>
            </a:r>
            <a:r>
              <a:rPr lang="fr-FR" sz="1400" b="1" dirty="0">
                <a:solidFill>
                  <a:srgbClr val="FF3300"/>
                </a:solidFill>
                <a:sym typeface="Wingdings" panose="05000000000000000000" pitchFamily="2" charset="2"/>
              </a:rPr>
              <a:t>professionnelle </a:t>
            </a:r>
            <a:r>
              <a:rPr lang="fr-FR" sz="1400" b="1" dirty="0" smtClean="0">
                <a:solidFill>
                  <a:srgbClr val="FF3300"/>
                </a:solidFill>
                <a:sym typeface="Wingdings" panose="05000000000000000000" pitchFamily="2" charset="2"/>
              </a:rPr>
              <a:t>et entretien </a:t>
            </a:r>
          </a:p>
          <a:p>
            <a:pPr algn="just"/>
            <a:r>
              <a:rPr lang="fr-FR" sz="1400" b="1" dirty="0" smtClean="0">
                <a:solidFill>
                  <a:srgbClr val="FF3300"/>
                </a:solidFill>
                <a:sym typeface="Wingdings" panose="05000000000000000000" pitchFamily="2" charset="2"/>
              </a:rPr>
              <a:t>avec le stagiaire </a:t>
            </a:r>
            <a:r>
              <a:rPr lang="fr-FR" sz="1400" b="1" dirty="0" smtClean="0">
                <a:solidFill>
                  <a:srgbClr val="FF3300"/>
                </a:solidFill>
              </a:rPr>
              <a:t>:</a:t>
            </a:r>
          </a:p>
          <a:p>
            <a:pPr marL="423450" lvl="1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 "/>
            </a:pPr>
            <a:r>
              <a:rPr lang="fr-FR" sz="1300" i="1" dirty="0" smtClean="0"/>
              <a:t>qualité </a:t>
            </a:r>
            <a:r>
              <a:rPr lang="fr-FR" sz="1300" i="1" dirty="0"/>
              <a:t>de l’analyse de la </a:t>
            </a:r>
            <a:r>
              <a:rPr lang="fr-FR" sz="1300" i="1" dirty="0" smtClean="0"/>
              <a:t>séance</a:t>
            </a:r>
          </a:p>
          <a:p>
            <a:pPr marL="423450" lvl="1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 "/>
            </a:pPr>
            <a:r>
              <a:rPr lang="fr-FR" sz="1300" i="1" dirty="0">
                <a:sym typeface="Wingdings" panose="05000000000000000000" pitchFamily="2" charset="2"/>
              </a:rPr>
              <a:t>d</a:t>
            </a:r>
            <a:r>
              <a:rPr lang="fr-FR" sz="1300" i="1" dirty="0" smtClean="0">
                <a:sym typeface="Wingdings" panose="05000000000000000000" pitchFamily="2" charset="2"/>
              </a:rPr>
              <a:t>ialogue constructif</a:t>
            </a:r>
          </a:p>
          <a:p>
            <a:pPr marL="423450" lvl="1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 "/>
            </a:pPr>
            <a:r>
              <a:rPr lang="fr-FR" sz="1300" i="1" dirty="0">
                <a:sym typeface="Wingdings" panose="05000000000000000000" pitchFamily="2" charset="2"/>
              </a:rPr>
              <a:t>r</a:t>
            </a:r>
            <a:r>
              <a:rPr lang="fr-FR" sz="1300" i="1" dirty="0" smtClean="0">
                <a:sym typeface="Wingdings" panose="05000000000000000000" pitchFamily="2" charset="2"/>
              </a:rPr>
              <a:t>emarques hiérarchisées</a:t>
            </a:r>
          </a:p>
          <a:p>
            <a:pPr marL="423450" lvl="1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 "/>
            </a:pPr>
            <a:r>
              <a:rPr lang="fr-FR" sz="1300" i="1" dirty="0" smtClean="0"/>
              <a:t>conseils </a:t>
            </a:r>
            <a:r>
              <a:rPr lang="fr-FR" sz="1300" i="1" dirty="0"/>
              <a:t>pertinents et </a:t>
            </a:r>
            <a:r>
              <a:rPr lang="fr-FR" sz="1300" i="1" dirty="0" smtClean="0"/>
              <a:t>opérationnels</a:t>
            </a:r>
          </a:p>
          <a:p>
            <a:pPr marL="351450" lvl="3" indent="-171450"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 "/>
            </a:pPr>
            <a:r>
              <a:rPr lang="fr-FR" sz="1250" i="1" dirty="0"/>
              <a:t>pertinence des pistes de réflexion et du prolongement possible proposé</a:t>
            </a:r>
          </a:p>
          <a:p>
            <a:endParaRPr lang="fr-FR" b="1" dirty="0" smtClean="0">
              <a:solidFill>
                <a:srgbClr val="FF33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 "/>
            </a:pPr>
            <a:endParaRPr lang="fr-FR" dirty="0" smtClean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182591" y="913742"/>
            <a:ext cx="3920033" cy="1639813"/>
          </a:xfrm>
        </p:spPr>
        <p:txBody>
          <a:bodyPr/>
          <a:lstStyle/>
          <a:p>
            <a:r>
              <a:rPr lang="fr-FR" sz="1400" b="1" dirty="0" smtClean="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fr-FR" sz="1400" b="1" dirty="0">
                <a:solidFill>
                  <a:srgbClr val="FF3300"/>
                </a:solidFill>
                <a:sym typeface="Wingdings" panose="05000000000000000000" pitchFamily="2" charset="2"/>
              </a:rPr>
              <a:t> </a:t>
            </a:r>
            <a:r>
              <a:rPr lang="fr-FR" sz="1400" b="1" dirty="0" smtClean="0">
                <a:solidFill>
                  <a:srgbClr val="FF3300"/>
                </a:solidFill>
                <a:sym typeface="Wingdings" panose="05000000000000000000" pitchFamily="2" charset="2"/>
              </a:rPr>
              <a:t> Animation d’une action de formation :</a:t>
            </a:r>
          </a:p>
          <a:p>
            <a:pPr lvl="2" indent="0" algn="just">
              <a:buNone/>
            </a:pPr>
            <a:r>
              <a:rPr lang="fr-FR" sz="1200" dirty="0" smtClean="0">
                <a:sym typeface="Wingdings" panose="05000000000000000000" pitchFamily="2" charset="2"/>
              </a:rPr>
              <a:t> </a:t>
            </a:r>
            <a:r>
              <a:rPr lang="fr-FR" sz="1200" i="1" dirty="0" smtClean="0"/>
              <a:t>traitement </a:t>
            </a:r>
            <a:r>
              <a:rPr lang="fr-FR" sz="1200" i="1" dirty="0"/>
              <a:t>de la problématique au regard des objectifs </a:t>
            </a:r>
            <a:r>
              <a:rPr lang="fr-FR" sz="1200" i="1" dirty="0" smtClean="0"/>
              <a:t>annoncés</a:t>
            </a:r>
          </a:p>
          <a:p>
            <a:pPr lvl="2" indent="0" algn="just">
              <a:buNone/>
            </a:pPr>
            <a:r>
              <a:rPr lang="fr-FR" sz="1200" i="1" dirty="0">
                <a:sym typeface="Wingdings" panose="05000000000000000000" pitchFamily="2" charset="2"/>
              </a:rPr>
              <a:t> </a:t>
            </a:r>
            <a:r>
              <a:rPr lang="fr-FR" sz="1200" i="1" dirty="0" smtClean="0"/>
              <a:t>ancrage </a:t>
            </a:r>
            <a:r>
              <a:rPr lang="fr-FR" sz="1200" i="1" dirty="0"/>
              <a:t>dans le cadre de référence et le contexte de l’exercice </a:t>
            </a:r>
            <a:endParaRPr lang="fr-FR" sz="1200" i="1" dirty="0" smtClean="0"/>
          </a:p>
          <a:p>
            <a:pPr lvl="2" indent="0" algn="just">
              <a:buNone/>
            </a:pPr>
            <a:r>
              <a:rPr lang="fr-FR" sz="1200" i="1" dirty="0">
                <a:sym typeface="Wingdings" panose="05000000000000000000" pitchFamily="2" charset="2"/>
              </a:rPr>
              <a:t> </a:t>
            </a:r>
            <a:r>
              <a:rPr lang="fr-FR" sz="1200" i="1" dirty="0" smtClean="0"/>
              <a:t>capacité </a:t>
            </a:r>
            <a:r>
              <a:rPr lang="fr-FR" sz="1200" i="1" dirty="0"/>
              <a:t>à accompagner un collectif </a:t>
            </a:r>
            <a:r>
              <a:rPr lang="fr-FR" sz="1200" i="1" dirty="0" smtClean="0"/>
              <a:t>professionnel</a:t>
            </a:r>
          </a:p>
          <a:p>
            <a:pPr lvl="2" indent="0" algn="just">
              <a:buNone/>
            </a:pPr>
            <a:r>
              <a:rPr lang="fr-FR" sz="1200" i="1" dirty="0">
                <a:sym typeface="Wingdings" panose="05000000000000000000" pitchFamily="2" charset="2"/>
              </a:rPr>
              <a:t> </a:t>
            </a:r>
            <a:r>
              <a:rPr lang="fr-FR" sz="1200" i="1" dirty="0" smtClean="0">
                <a:sym typeface="Wingdings" panose="05000000000000000000" pitchFamily="2" charset="2"/>
              </a:rPr>
              <a:t> </a:t>
            </a:r>
            <a:r>
              <a:rPr lang="fr-FR" sz="1200" i="1" dirty="0" smtClean="0"/>
              <a:t>utilité </a:t>
            </a:r>
            <a:r>
              <a:rPr lang="fr-FR" sz="1200" i="1" dirty="0"/>
              <a:t>des supports et des outils </a:t>
            </a:r>
            <a:r>
              <a:rPr lang="fr-FR" sz="1200" i="1" dirty="0" smtClean="0"/>
              <a:t>mobilisés</a:t>
            </a:r>
            <a:endParaRPr lang="fr-FR" sz="1200" i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latin typeface="+mn-lt"/>
              </a:rPr>
              <a:t>10/09/2024</a:t>
            </a:r>
            <a:endParaRPr lang="fr-FR" cap="all" dirty="0">
              <a:latin typeface="+mn-l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Corps d’inspection</a:t>
            </a:r>
            <a:endParaRPr lang="fr-FR" dirty="0"/>
          </a:p>
        </p:txBody>
      </p:sp>
      <p:sp>
        <p:nvSpPr>
          <p:cNvPr id="12" name="Espace réservé du texte 8"/>
          <p:cNvSpPr txBox="1">
            <a:spLocks/>
          </p:cNvSpPr>
          <p:nvPr/>
        </p:nvSpPr>
        <p:spPr bwMode="gray">
          <a:xfrm>
            <a:off x="1828746" y="3096517"/>
            <a:ext cx="5096191" cy="11187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b="1" dirty="0">
                <a:solidFill>
                  <a:srgbClr val="FF3300"/>
                </a:solidFill>
                <a:sym typeface="Wingdings" panose="05000000000000000000" pitchFamily="2" charset="2"/>
              </a:rPr>
              <a:t> </a:t>
            </a:r>
            <a:r>
              <a:rPr lang="fr-FR" sz="1400" b="1" dirty="0" smtClean="0">
                <a:solidFill>
                  <a:srgbClr val="FF3300"/>
                </a:solidFill>
                <a:sym typeface="Wingdings" panose="05000000000000000000" pitchFamily="2" charset="2"/>
              </a:rPr>
              <a:t> L’entretien du candidat avec les examinateurs </a:t>
            </a:r>
            <a:r>
              <a:rPr lang="fr-FR" sz="1400" b="1" dirty="0" smtClean="0">
                <a:solidFill>
                  <a:srgbClr val="FF3300"/>
                </a:solidFill>
              </a:rPr>
              <a:t>:</a:t>
            </a:r>
          </a:p>
          <a:p>
            <a:pPr lvl="4"/>
            <a:r>
              <a:rPr lang="fr-FR" sz="1100" dirty="0" smtClean="0"/>
              <a:t> </a:t>
            </a:r>
            <a:r>
              <a:rPr lang="fr-FR" sz="1200" i="1" dirty="0" smtClean="0"/>
              <a:t>Analyse distanciée </a:t>
            </a:r>
          </a:p>
          <a:p>
            <a:pPr lvl="4"/>
            <a:r>
              <a:rPr lang="fr-FR" sz="1200" i="1" dirty="0" smtClean="0"/>
              <a:t> Justification des choix opérés</a:t>
            </a:r>
          </a:p>
          <a:p>
            <a:pPr lvl="4"/>
            <a:r>
              <a:rPr lang="fr-FR" sz="1200" i="1" dirty="0" smtClean="0"/>
              <a:t> Ecoute, sens du dialogue et de la controverse professionnelle</a:t>
            </a:r>
          </a:p>
          <a:p>
            <a:pPr marL="756000" lvl="4" indent="0">
              <a:buNone/>
            </a:pPr>
            <a:r>
              <a:rPr lang="fr-FR" sz="1200" i="1" dirty="0" smtClean="0"/>
              <a:t>• Reconstruction de l’entretien avec le stagiaire</a:t>
            </a:r>
          </a:p>
          <a:p>
            <a:pPr marL="171450" indent="-171450">
              <a:buFont typeface="Wingdings" panose="05000000000000000000" pitchFamily="2" charset="2"/>
              <a:buChar char=" "/>
            </a:pPr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259459" y="4268682"/>
            <a:ext cx="85521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</a:t>
            </a:r>
            <a:r>
              <a:rPr lang="fr-FR" sz="14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fr-FR" sz="1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q</a:t>
            </a:r>
            <a:r>
              <a:rPr lang="fr-FR" sz="1400" b="1" dirty="0" smtClean="0">
                <a:solidFill>
                  <a:srgbClr val="0070C0"/>
                </a:solidFill>
              </a:rPr>
              <a:t>uatre </a:t>
            </a:r>
            <a:r>
              <a:rPr lang="fr-FR" sz="1400" b="1" dirty="0">
                <a:solidFill>
                  <a:srgbClr val="0070C0"/>
                </a:solidFill>
              </a:rPr>
              <a:t>niveaux d’évaluation fixés pour chaque </a:t>
            </a:r>
            <a:r>
              <a:rPr lang="fr-FR" sz="1400" b="1" i="1" dirty="0" smtClean="0">
                <a:solidFill>
                  <a:srgbClr val="0070C0"/>
                </a:solidFill>
              </a:rPr>
              <a:t>critère observable </a:t>
            </a:r>
            <a:r>
              <a:rPr lang="fr-FR" sz="1400" b="1" dirty="0">
                <a:solidFill>
                  <a:srgbClr val="0070C0"/>
                </a:solidFill>
              </a:rPr>
              <a:t>:</a:t>
            </a:r>
          </a:p>
          <a:p>
            <a:pPr lvl="4"/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smtClean="0">
                <a:solidFill>
                  <a:srgbClr val="0070C0"/>
                </a:solidFill>
              </a:rPr>
              <a:t>           Très </a:t>
            </a:r>
            <a:r>
              <a:rPr lang="fr-FR" sz="1200" dirty="0">
                <a:solidFill>
                  <a:srgbClr val="0070C0"/>
                </a:solidFill>
              </a:rPr>
              <a:t>insuffisant,  Insuffisant,  Satisfaisant, Très satisfaisant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49" y="2454732"/>
            <a:ext cx="1869089" cy="549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71" y="3777676"/>
            <a:ext cx="1891157" cy="3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889" y="2406195"/>
            <a:ext cx="2078095" cy="592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936" y="3742026"/>
            <a:ext cx="1974705" cy="37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19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141474" y="544487"/>
            <a:ext cx="6900776" cy="375606"/>
          </a:xfrm>
        </p:spPr>
        <p:txBody>
          <a:bodyPr/>
          <a:lstStyle/>
          <a:p>
            <a:r>
              <a:rPr lang="fr-FR" sz="1200" dirty="0" smtClean="0">
                <a:solidFill>
                  <a:srgbClr val="FF3300"/>
                </a:solidFill>
              </a:rPr>
              <a:t> </a:t>
            </a:r>
            <a:r>
              <a:rPr lang="fr-FR" sz="2400" dirty="0" smtClean="0"/>
              <a:t>Les attendus des épreuves d’admission (suite) </a:t>
            </a:r>
            <a:r>
              <a:rPr lang="fr-FR" sz="1200" dirty="0" smtClean="0">
                <a:solidFill>
                  <a:srgbClr val="FF3300"/>
                </a:solidFill>
              </a:rPr>
              <a:t/>
            </a:r>
            <a:br>
              <a:rPr lang="fr-FR" sz="1200" dirty="0" smtClean="0">
                <a:solidFill>
                  <a:srgbClr val="FF3300"/>
                </a:solidFill>
              </a:rPr>
            </a:br>
            <a:r>
              <a:rPr lang="fr-FR" sz="1200" dirty="0" smtClean="0">
                <a:solidFill>
                  <a:srgbClr val="FF3300"/>
                </a:solidFill>
              </a:rPr>
              <a:t/>
            </a:r>
            <a:br>
              <a:rPr lang="fr-FR" sz="1200" dirty="0" smtClean="0">
                <a:solidFill>
                  <a:srgbClr val="FF3300"/>
                </a:solidFill>
              </a:rPr>
            </a:br>
            <a:r>
              <a:rPr lang="fr-FR" sz="1200" dirty="0">
                <a:solidFill>
                  <a:srgbClr val="FF3300"/>
                </a:solidFill>
              </a:rPr>
              <a:t>	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291244" y="800603"/>
            <a:ext cx="8601236" cy="2758108"/>
          </a:xfrm>
        </p:spPr>
        <p:txBody>
          <a:bodyPr/>
          <a:lstStyle/>
          <a:p>
            <a:r>
              <a:rPr lang="fr-FR" sz="1600" dirty="0">
                <a:solidFill>
                  <a:srgbClr val="FF3300"/>
                </a:solidFill>
                <a:sym typeface="Wingdings" panose="05000000000000000000" pitchFamily="2" charset="2"/>
              </a:rPr>
              <a:t> </a:t>
            </a:r>
            <a:r>
              <a:rPr lang="fr-FR" sz="1600" b="1" dirty="0" smtClean="0">
                <a:solidFill>
                  <a:srgbClr val="FF3300"/>
                </a:solidFill>
                <a:sym typeface="Wingdings" panose="05000000000000000000" pitchFamily="2" charset="2"/>
              </a:rPr>
              <a:t>Le </a:t>
            </a:r>
            <a:r>
              <a:rPr lang="fr-FR" sz="1600" b="1" dirty="0" smtClean="0">
                <a:solidFill>
                  <a:srgbClr val="FF3300"/>
                </a:solidFill>
              </a:rPr>
              <a:t>mémoire :</a:t>
            </a:r>
          </a:p>
          <a:p>
            <a:pPr lvl="4"/>
            <a:r>
              <a:rPr lang="fr-FR" sz="1200" i="1" dirty="0"/>
              <a:t> Qualité du questionnement et des hypothèses envisagées</a:t>
            </a:r>
          </a:p>
          <a:p>
            <a:pPr lvl="4"/>
            <a:r>
              <a:rPr lang="fr-FR" sz="1200" i="1" dirty="0"/>
              <a:t> Qualité formelle du </a:t>
            </a:r>
            <a:r>
              <a:rPr lang="fr-FR" sz="1200" i="1" dirty="0" smtClean="0"/>
              <a:t>mémoire</a:t>
            </a:r>
            <a:endParaRPr lang="fr-FR" sz="1200" i="1" dirty="0"/>
          </a:p>
          <a:p>
            <a:pPr lvl="4"/>
            <a:r>
              <a:rPr lang="fr-FR" sz="1200" i="1" dirty="0"/>
              <a:t> Méthodologie précise et rigoureuse, étayée par des références théoriques</a:t>
            </a:r>
          </a:p>
          <a:p>
            <a:pPr lvl="4"/>
            <a:r>
              <a:rPr lang="fr-FR" sz="1200" i="1" dirty="0"/>
              <a:t> Intérêt du dispositif expérimenté</a:t>
            </a:r>
          </a:p>
          <a:p>
            <a:pPr lvl="4"/>
            <a:r>
              <a:rPr lang="fr-FR" sz="1200" i="1" dirty="0"/>
              <a:t> Traitement, analyse et interprétation des données recueillies</a:t>
            </a:r>
          </a:p>
          <a:p>
            <a:endParaRPr lang="fr-FR" sz="1000" dirty="0"/>
          </a:p>
          <a:p>
            <a:r>
              <a:rPr lang="fr-FR" sz="1600" dirty="0">
                <a:solidFill>
                  <a:srgbClr val="FF3300"/>
                </a:solidFill>
                <a:sym typeface="Wingdings" panose="05000000000000000000" pitchFamily="2" charset="2"/>
              </a:rPr>
              <a:t> </a:t>
            </a:r>
            <a:r>
              <a:rPr lang="fr-FR" sz="1600" dirty="0" smtClean="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fr-FR" sz="1600" b="1" dirty="0" smtClean="0">
                <a:solidFill>
                  <a:srgbClr val="FF3300"/>
                </a:solidFill>
              </a:rPr>
              <a:t>La soutenance </a:t>
            </a:r>
            <a:r>
              <a:rPr lang="fr-FR" sz="1600" b="1" dirty="0">
                <a:solidFill>
                  <a:srgbClr val="FF3300"/>
                </a:solidFill>
              </a:rPr>
              <a:t>:</a:t>
            </a:r>
          </a:p>
          <a:p>
            <a:pPr lvl="4"/>
            <a:r>
              <a:rPr lang="fr-FR" sz="1200" dirty="0"/>
              <a:t> </a:t>
            </a:r>
            <a:r>
              <a:rPr lang="fr-FR" sz="1200" i="1" dirty="0"/>
              <a:t>Qualité de la communication</a:t>
            </a:r>
          </a:p>
          <a:p>
            <a:pPr lvl="4"/>
            <a:r>
              <a:rPr lang="fr-FR" sz="1200" i="1" dirty="0" smtClean="0"/>
              <a:t> Analyse </a:t>
            </a:r>
            <a:r>
              <a:rPr lang="fr-FR" sz="1200" i="1" dirty="0"/>
              <a:t>distanciée du travail (points forts, points faibles)</a:t>
            </a:r>
          </a:p>
          <a:p>
            <a:pPr marL="756000" lvl="4" indent="0">
              <a:buNone/>
            </a:pPr>
            <a:r>
              <a:rPr lang="fr-FR" sz="1200" i="1" dirty="0"/>
              <a:t>• </a:t>
            </a:r>
            <a:r>
              <a:rPr lang="fr-FR" sz="1200" i="1" dirty="0" smtClean="0"/>
              <a:t>Ecoute</a:t>
            </a:r>
            <a:r>
              <a:rPr lang="fr-FR" sz="1200" i="1" dirty="0"/>
              <a:t>, sens du dialogue et de la controverse professionnelle</a:t>
            </a:r>
          </a:p>
          <a:p>
            <a:pPr marL="756000" lvl="4" indent="0">
              <a:buNone/>
            </a:pPr>
            <a:r>
              <a:rPr lang="fr-FR" sz="1200" i="1" dirty="0"/>
              <a:t>• Mise en perspective, projection dans le métier de </a:t>
            </a:r>
            <a:r>
              <a:rPr lang="fr-FR" sz="1200" i="1" dirty="0" smtClean="0"/>
              <a:t>formateur</a:t>
            </a:r>
          </a:p>
          <a:p>
            <a:pPr marL="756000" lvl="4" indent="0">
              <a:buNone/>
            </a:pPr>
            <a:endParaRPr lang="fr-FR" sz="1000" dirty="0"/>
          </a:p>
          <a:p>
            <a:endParaRPr lang="fr-FR" sz="1400" b="1" dirty="0">
              <a:solidFill>
                <a:srgbClr val="FF3300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000" dirty="0" smtClean="0">
                <a:solidFill>
                  <a:srgbClr val="7030A0"/>
                </a:solidFill>
              </a:rPr>
              <a:t>2. LE CAFFA</a:t>
            </a:r>
            <a:endParaRPr lang="fr-FR" sz="1000" dirty="0">
              <a:solidFill>
                <a:srgbClr val="7030A0"/>
              </a:solidFill>
            </a:endParaRPr>
          </a:p>
          <a:p>
            <a:pPr marL="0" lvl="1" indent="0">
              <a:buNone/>
            </a:pPr>
            <a:r>
              <a:rPr lang="fr-FR" sz="1000" b="1" dirty="0" smtClean="0">
                <a:solidFill>
                  <a:srgbClr val="7030A0"/>
                </a:solidFill>
              </a:rPr>
              <a:t>Un cadre réglementaire national</a:t>
            </a:r>
            <a:endParaRPr lang="fr-FR" sz="1000" b="1" dirty="0">
              <a:solidFill>
                <a:srgbClr val="7030A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latin typeface="+mn-lt"/>
              </a:rPr>
              <a:t>10/09/2024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Corps d’inspection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51520" y="4162386"/>
            <a:ext cx="85521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</a:t>
            </a:r>
            <a:r>
              <a:rPr lang="fr-FR" sz="14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fr-FR" sz="1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q</a:t>
            </a:r>
            <a:r>
              <a:rPr lang="fr-FR" sz="1400" b="1" dirty="0" smtClean="0">
                <a:solidFill>
                  <a:srgbClr val="0070C0"/>
                </a:solidFill>
              </a:rPr>
              <a:t>uatre </a:t>
            </a:r>
            <a:r>
              <a:rPr lang="fr-FR" sz="1400" b="1" dirty="0">
                <a:solidFill>
                  <a:srgbClr val="0070C0"/>
                </a:solidFill>
              </a:rPr>
              <a:t>niveaux d’évaluation fixés pour chaque </a:t>
            </a:r>
            <a:r>
              <a:rPr lang="fr-FR" sz="1400" b="1" i="1" dirty="0" smtClean="0">
                <a:solidFill>
                  <a:srgbClr val="0070C0"/>
                </a:solidFill>
              </a:rPr>
              <a:t>critère observable </a:t>
            </a:r>
            <a:r>
              <a:rPr lang="fr-FR" sz="1400" b="1" dirty="0">
                <a:solidFill>
                  <a:srgbClr val="0070C0"/>
                </a:solidFill>
              </a:rPr>
              <a:t>:</a:t>
            </a:r>
          </a:p>
          <a:p>
            <a:pPr lvl="4"/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smtClean="0">
                <a:solidFill>
                  <a:srgbClr val="0070C0"/>
                </a:solidFill>
              </a:rPr>
              <a:t>           Très </a:t>
            </a:r>
            <a:r>
              <a:rPr lang="fr-FR" sz="1200" dirty="0">
                <a:solidFill>
                  <a:srgbClr val="0070C0"/>
                </a:solidFill>
              </a:rPr>
              <a:t>insuffisant,  Insuffisant,  Satisfaisant, Très satisfaisant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49391">
            <a:off x="5286084" y="1623873"/>
            <a:ext cx="3718071" cy="87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65520">
            <a:off x="5385478" y="2752714"/>
            <a:ext cx="3708545" cy="58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65" y="3558711"/>
            <a:ext cx="5337106" cy="516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1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23528" y="736200"/>
            <a:ext cx="8568952" cy="4046400"/>
          </a:xfrm>
        </p:spPr>
        <p:txBody>
          <a:bodyPr/>
          <a:lstStyle/>
          <a:p>
            <a:pPr marL="0" indent="0">
              <a:buNone/>
            </a:pPr>
            <a:r>
              <a:rPr lang="fr-FR" sz="2600" dirty="0"/>
              <a:t>3</a:t>
            </a:r>
            <a:r>
              <a:rPr lang="fr-FR" sz="2600" dirty="0" smtClean="0"/>
              <a:t>. Le </a:t>
            </a:r>
            <a:r>
              <a:rPr lang="fr-FR" sz="2600" dirty="0"/>
              <a:t>certificat d’aptitude </a:t>
            </a:r>
            <a:r>
              <a:rPr lang="fr-FR" sz="2600" dirty="0" smtClean="0"/>
              <a:t>aux fonctions de formateur académique (CAFFA) </a:t>
            </a:r>
            <a:br>
              <a:rPr lang="fr-FR" sz="2600" dirty="0" smtClean="0"/>
            </a:br>
            <a:r>
              <a:rPr lang="fr-FR" sz="2600" dirty="0" smtClean="0"/>
              <a:t/>
            </a:r>
            <a:br>
              <a:rPr lang="fr-FR" sz="2600" dirty="0" smtClean="0"/>
            </a:br>
            <a:r>
              <a:rPr lang="fr-FR" sz="2600" dirty="0"/>
              <a:t/>
            </a:r>
            <a:br>
              <a:rPr lang="fr-FR" sz="2600" dirty="0"/>
            </a:br>
            <a:r>
              <a:rPr lang="fr-FR" sz="2400" b="0" i="1" dirty="0" smtClean="0"/>
              <a:t>… la formation et l’accompagnement des candidats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latin typeface="+mn-lt"/>
              </a:rPr>
              <a:t>10/09/2024</a:t>
            </a:r>
            <a:endParaRPr lang="fr-FR" cap="all" dirty="0">
              <a:latin typeface="+mn-lt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Corps d’inspection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93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58960" y="900000"/>
            <a:ext cx="8460471" cy="375606"/>
          </a:xfrm>
        </p:spPr>
        <p:txBody>
          <a:bodyPr/>
          <a:lstStyle/>
          <a:p>
            <a:r>
              <a:rPr lang="fr-FR" sz="1200" dirty="0" smtClean="0">
                <a:solidFill>
                  <a:srgbClr val="FF3300"/>
                </a:solidFill>
              </a:rPr>
              <a:t> </a:t>
            </a:r>
            <a:r>
              <a:rPr lang="fr-FR" sz="2400" dirty="0" smtClean="0"/>
              <a:t>Formation : dates et contenus</a:t>
            </a:r>
            <a:r>
              <a:rPr lang="fr-FR" sz="1200" dirty="0" smtClean="0">
                <a:solidFill>
                  <a:srgbClr val="FF3300"/>
                </a:solidFill>
              </a:rPr>
              <a:t/>
            </a:r>
            <a:br>
              <a:rPr lang="fr-FR" sz="1200" dirty="0" smtClean="0">
                <a:solidFill>
                  <a:srgbClr val="FF3300"/>
                </a:solidFill>
              </a:rPr>
            </a:br>
            <a:r>
              <a:rPr lang="fr-FR" sz="1200" dirty="0" smtClean="0">
                <a:solidFill>
                  <a:srgbClr val="FF3300"/>
                </a:solidFill>
              </a:rPr>
              <a:t/>
            </a:r>
            <a:br>
              <a:rPr lang="fr-FR" sz="1200" dirty="0" smtClean="0">
                <a:solidFill>
                  <a:srgbClr val="FF3300"/>
                </a:solidFill>
              </a:rPr>
            </a:br>
            <a:r>
              <a:rPr lang="fr-FR" sz="1200" dirty="0">
                <a:solidFill>
                  <a:srgbClr val="FF3300"/>
                </a:solidFill>
              </a:rPr>
              <a:t>	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291244" y="1275606"/>
            <a:ext cx="8601236" cy="3507894"/>
          </a:xfrm>
        </p:spPr>
        <p:txBody>
          <a:bodyPr/>
          <a:lstStyle/>
          <a:p>
            <a:r>
              <a:rPr lang="fr-FR" sz="1600" dirty="0" smtClean="0">
                <a:solidFill>
                  <a:srgbClr val="FF3300"/>
                </a:solidFill>
                <a:sym typeface="Wingdings" panose="05000000000000000000" pitchFamily="2" charset="2"/>
              </a:rPr>
              <a:t> </a:t>
            </a:r>
            <a:r>
              <a:rPr lang="fr-FR" sz="1600" b="1" dirty="0" smtClean="0">
                <a:solidFill>
                  <a:srgbClr val="FF3300"/>
                </a:solidFill>
              </a:rPr>
              <a:t>Préparation à l’admissibilité </a:t>
            </a:r>
            <a:r>
              <a:rPr lang="fr-FR" sz="1600" b="1" dirty="0">
                <a:solidFill>
                  <a:srgbClr val="FF3300"/>
                </a:solidFill>
              </a:rPr>
              <a:t>:</a:t>
            </a:r>
          </a:p>
          <a:p>
            <a:r>
              <a:rPr lang="fr-FR" sz="1200" dirty="0" smtClean="0"/>
              <a:t>   </a:t>
            </a:r>
            <a:r>
              <a:rPr lang="fr-FR" sz="1200" dirty="0" smtClean="0">
                <a:sym typeface="Wingdings" panose="05000000000000000000" pitchFamily="2" charset="2"/>
              </a:rPr>
              <a:t> 3</a:t>
            </a:r>
            <a:r>
              <a:rPr lang="fr-FR" sz="1200" dirty="0" smtClean="0"/>
              <a:t> </a:t>
            </a:r>
            <a:r>
              <a:rPr lang="fr-FR" sz="1200" dirty="0"/>
              <a:t>journées de 6h </a:t>
            </a:r>
            <a:r>
              <a:rPr lang="fr-FR" sz="1200" dirty="0" smtClean="0"/>
              <a:t>encadrées </a:t>
            </a:r>
            <a:r>
              <a:rPr lang="fr-FR" sz="1200" dirty="0"/>
              <a:t>par Sandrine DOURU</a:t>
            </a:r>
          </a:p>
          <a:p>
            <a:pPr lvl="2"/>
            <a:r>
              <a:rPr lang="fr-FR" dirty="0"/>
              <a:t>    - J1 mercredi 16 octobre : Accompagnement à la rédaction du rapport d'activité</a:t>
            </a:r>
            <a:br>
              <a:rPr lang="fr-FR" dirty="0"/>
            </a:br>
            <a:r>
              <a:rPr lang="fr-FR" dirty="0"/>
              <a:t>    - J2 mardi 12 novembre : Le métier de formateur (apports théoriques)</a:t>
            </a:r>
            <a:br>
              <a:rPr lang="fr-FR" dirty="0"/>
            </a:br>
            <a:r>
              <a:rPr lang="fr-FR" dirty="0"/>
              <a:t>    - J3 mercredi 11 décembre : Préparation à l'oral</a:t>
            </a:r>
            <a:br>
              <a:rPr lang="fr-FR" dirty="0"/>
            </a:br>
            <a:r>
              <a:rPr lang="fr-FR" dirty="0"/>
              <a:t>   </a:t>
            </a:r>
            <a:endParaRPr lang="fr-FR" sz="1000" dirty="0"/>
          </a:p>
          <a:p>
            <a:r>
              <a:rPr lang="fr-FR" sz="1400" dirty="0">
                <a:solidFill>
                  <a:srgbClr val="FF3300"/>
                </a:solidFill>
                <a:sym typeface="Wingdings" panose="05000000000000000000" pitchFamily="2" charset="2"/>
              </a:rPr>
              <a:t> </a:t>
            </a:r>
            <a:r>
              <a:rPr lang="fr-FR" sz="1600" b="1" dirty="0">
                <a:solidFill>
                  <a:srgbClr val="FF3300"/>
                </a:solidFill>
              </a:rPr>
              <a:t>Préparation à </a:t>
            </a:r>
            <a:r>
              <a:rPr lang="fr-FR" sz="1600" b="1" dirty="0" smtClean="0">
                <a:solidFill>
                  <a:srgbClr val="FF3300"/>
                </a:solidFill>
              </a:rPr>
              <a:t>l’admission </a:t>
            </a:r>
            <a:r>
              <a:rPr lang="fr-FR" sz="1600" b="1" dirty="0">
                <a:solidFill>
                  <a:srgbClr val="FF3300"/>
                </a:solidFill>
              </a:rPr>
              <a:t>:</a:t>
            </a:r>
          </a:p>
          <a:p>
            <a:r>
              <a:rPr lang="fr-FR" sz="1200" dirty="0"/>
              <a:t>   </a:t>
            </a:r>
            <a:r>
              <a:rPr lang="fr-FR" sz="1200" dirty="0">
                <a:sym typeface="Wingdings" panose="05000000000000000000" pitchFamily="2" charset="2"/>
              </a:rPr>
              <a:t> 3</a:t>
            </a:r>
            <a:r>
              <a:rPr lang="fr-FR" sz="1200" dirty="0" smtClean="0"/>
              <a:t> </a:t>
            </a:r>
            <a:r>
              <a:rPr lang="fr-FR" sz="1200" dirty="0"/>
              <a:t>journées de 6h encadrées </a:t>
            </a:r>
            <a:r>
              <a:rPr lang="fr-FR" dirty="0"/>
              <a:t>Admission : Etienne </a:t>
            </a:r>
            <a:r>
              <a:rPr lang="fr-FR" dirty="0" err="1"/>
              <a:t>Boggio</a:t>
            </a:r>
            <a:r>
              <a:rPr lang="fr-FR" dirty="0"/>
              <a:t> &amp; Florence </a:t>
            </a:r>
            <a:r>
              <a:rPr lang="fr-FR" dirty="0" smtClean="0"/>
              <a:t>Poupon</a:t>
            </a:r>
          </a:p>
          <a:p>
            <a:r>
              <a:rPr lang="fr-FR" dirty="0"/>
              <a:t>    - Lundi 14 octobre 24 : Préparation à la rédaction du mémoire</a:t>
            </a:r>
            <a:br>
              <a:rPr lang="fr-FR" dirty="0"/>
            </a:br>
            <a:r>
              <a:rPr lang="fr-FR" dirty="0"/>
              <a:t>    - mardi 3 décembre 24 : L'action de formation et son analyse</a:t>
            </a:r>
            <a:br>
              <a:rPr lang="fr-FR" dirty="0"/>
            </a:br>
            <a:r>
              <a:rPr lang="fr-FR" dirty="0"/>
              <a:t>    - Jeudi 16 janvier 25 : Préparation à la soutenance du mémoire</a:t>
            </a:r>
            <a:br>
              <a:rPr lang="fr-FR" dirty="0"/>
            </a:br>
            <a:r>
              <a:rPr lang="fr-FR" sz="500" b="1" dirty="0" smtClean="0">
                <a:solidFill>
                  <a:srgbClr val="FF3300"/>
                </a:solidFill>
              </a:rPr>
              <a:t>   </a:t>
            </a:r>
          </a:p>
          <a:p>
            <a:r>
              <a:rPr lang="fr-FR" sz="1400" b="1" dirty="0" smtClean="0">
                <a:solidFill>
                  <a:srgbClr val="FF3300"/>
                </a:solidFill>
              </a:rPr>
              <a:t>+ </a:t>
            </a:r>
            <a:r>
              <a:rPr lang="fr-FR" sz="1400" dirty="0"/>
              <a:t>Mercredi 25 juin 25 </a:t>
            </a:r>
            <a:r>
              <a:rPr lang="fr-FR" sz="1400" dirty="0" smtClean="0">
                <a:solidFill>
                  <a:srgbClr val="FF3300"/>
                </a:solidFill>
                <a:sym typeface="Wingdings" panose="05000000000000000000" pitchFamily="2" charset="2"/>
              </a:rPr>
              <a:t>: une journée supplémentaire pour les nouveaux admissibles : </a:t>
            </a:r>
            <a:r>
              <a:rPr lang="fr-FR" sz="1400" dirty="0" smtClean="0"/>
              <a:t>Préparation </a:t>
            </a:r>
            <a:r>
              <a:rPr lang="fr-FR" sz="1400" dirty="0"/>
              <a:t>à la rédaction du mémoire </a:t>
            </a:r>
            <a:r>
              <a:rPr lang="fr-FR" sz="1200" dirty="0" smtClean="0"/>
              <a:t>(</a:t>
            </a:r>
            <a:r>
              <a:rPr lang="fr-FR" sz="1200" dirty="0" smtClean="0">
                <a:sym typeface="Wingdings" panose="05000000000000000000" pitchFamily="2" charset="2"/>
              </a:rPr>
              <a:t>cahier des charges, attendus, méthodologie, </a:t>
            </a:r>
            <a:r>
              <a:rPr lang="fr-FR" sz="1200" dirty="0">
                <a:sym typeface="Wingdings" panose="05000000000000000000" pitchFamily="2" charset="2"/>
              </a:rPr>
              <a:t>choix problématique, bibliographie</a:t>
            </a:r>
            <a:r>
              <a:rPr lang="fr-FR" sz="1200" dirty="0" smtClean="0">
                <a:sym typeface="Wingdings" panose="05000000000000000000" pitchFamily="2" charset="2"/>
              </a:rPr>
              <a:t>)</a:t>
            </a:r>
            <a:endParaRPr lang="fr-FR" sz="1200" dirty="0">
              <a:solidFill>
                <a:srgbClr val="FF3300"/>
              </a:solidFill>
              <a:sym typeface="Wingdings" panose="05000000000000000000" pitchFamily="2" charset="2"/>
            </a:endParaRPr>
          </a:p>
          <a:p>
            <a:endParaRPr lang="fr-FR" sz="1400" b="1" dirty="0">
              <a:solidFill>
                <a:srgbClr val="FF3300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000" dirty="0" smtClean="0">
                <a:solidFill>
                  <a:srgbClr val="7030A0"/>
                </a:solidFill>
              </a:rPr>
              <a:t>3. LE CAFFA</a:t>
            </a:r>
            <a:endParaRPr lang="fr-FR" sz="1000" dirty="0">
              <a:solidFill>
                <a:srgbClr val="7030A0"/>
              </a:solidFill>
            </a:endParaRPr>
          </a:p>
          <a:p>
            <a:pPr marL="0" lvl="1" indent="0">
              <a:buNone/>
            </a:pPr>
            <a:r>
              <a:rPr lang="fr-FR" sz="1000" b="1" dirty="0" smtClean="0">
                <a:solidFill>
                  <a:srgbClr val="7030A0"/>
                </a:solidFill>
              </a:rPr>
              <a:t>Formation et accompagnement des candidats</a:t>
            </a:r>
            <a:endParaRPr lang="fr-FR" sz="1000" b="1" dirty="0">
              <a:solidFill>
                <a:srgbClr val="7030A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latin typeface="+mn-lt"/>
              </a:rPr>
              <a:t>10/09/2024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Corps d’inspection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99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263492" y="335728"/>
            <a:ext cx="4097016" cy="375606"/>
          </a:xfrm>
        </p:spPr>
        <p:txBody>
          <a:bodyPr/>
          <a:lstStyle/>
          <a:p>
            <a:r>
              <a:rPr lang="fr-FR" sz="1200" dirty="0" smtClean="0">
                <a:solidFill>
                  <a:srgbClr val="FF3300"/>
                </a:solidFill>
              </a:rPr>
              <a:t> </a:t>
            </a:r>
            <a:r>
              <a:rPr lang="fr-FR" sz="2400" dirty="0" smtClean="0"/>
              <a:t>Le calendrier académique</a:t>
            </a:r>
            <a:r>
              <a:rPr lang="fr-FR" sz="1200" dirty="0" smtClean="0">
                <a:solidFill>
                  <a:srgbClr val="FF3300"/>
                </a:solidFill>
              </a:rPr>
              <a:t/>
            </a:r>
            <a:br>
              <a:rPr lang="fr-FR" sz="1200" dirty="0" smtClean="0">
                <a:solidFill>
                  <a:srgbClr val="FF3300"/>
                </a:solidFill>
              </a:rPr>
            </a:br>
            <a:r>
              <a:rPr lang="fr-FR" sz="1200" dirty="0">
                <a:solidFill>
                  <a:srgbClr val="FF3300"/>
                </a:solidFill>
              </a:rPr>
              <a:t>	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107504" y="771550"/>
            <a:ext cx="8856984" cy="4183284"/>
          </a:xfrm>
        </p:spPr>
        <p:txBody>
          <a:bodyPr/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rgbClr val="FF3300"/>
                </a:solidFill>
                <a:sym typeface="Wingdings" panose="05000000000000000000" pitchFamily="2" charset="2"/>
              </a:rPr>
              <a:t>L’</a:t>
            </a:r>
            <a:r>
              <a:rPr lang="fr-FR" sz="1600" b="1" dirty="0" smtClean="0">
                <a:solidFill>
                  <a:srgbClr val="FF3300"/>
                </a:solidFill>
              </a:rPr>
              <a:t>inscription </a:t>
            </a:r>
            <a:r>
              <a:rPr lang="fr-FR" sz="1600" b="1" dirty="0">
                <a:solidFill>
                  <a:srgbClr val="FF3300"/>
                </a:solidFill>
              </a:rPr>
              <a:t>au CAFFA </a:t>
            </a:r>
            <a:r>
              <a:rPr lang="fr-FR" sz="1400" b="1" dirty="0" smtClean="0">
                <a:solidFill>
                  <a:srgbClr val="FF3300"/>
                </a:solidFill>
              </a:rPr>
              <a:t>:</a:t>
            </a:r>
          </a:p>
          <a:p>
            <a:pPr marL="423450" lvl="1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 smtClean="0"/>
              <a:t> </a:t>
            </a:r>
            <a:r>
              <a:rPr lang="fr-FR" sz="1000" dirty="0" smtClean="0"/>
              <a:t>inscriptions à la session d'admission et d'admissibilité 2025 </a:t>
            </a:r>
            <a:r>
              <a:rPr lang="fr-FR" dirty="0"/>
              <a:t>: </a:t>
            </a:r>
            <a:endParaRPr lang="fr-FR" dirty="0" smtClean="0"/>
          </a:p>
          <a:p>
            <a:pPr marL="999450" lvl="4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800" b="1" dirty="0" smtClean="0"/>
              <a:t>1 </a:t>
            </a:r>
            <a:r>
              <a:rPr lang="fr-FR" sz="800" b="1" dirty="0"/>
              <a:t>ère  étape - inscription en ligne : du 9 septembre 2024 à 12h00 au 26 </a:t>
            </a:r>
            <a:r>
              <a:rPr lang="fr-FR" sz="800" b="1" dirty="0" smtClean="0"/>
              <a:t>septembre  </a:t>
            </a:r>
            <a:r>
              <a:rPr lang="fr-FR" sz="800" b="1" dirty="0"/>
              <a:t>2024  à  minuit  à  l’adresse  suivante :  https://</a:t>
            </a:r>
            <a:r>
              <a:rPr lang="fr-FR" sz="800" b="1" dirty="0" smtClean="0"/>
              <a:t>extranet.ac-dijon.fr/diplome</a:t>
            </a:r>
            <a:r>
              <a:rPr lang="fr-FR" sz="800" b="1" dirty="0"/>
              <a:t>/  </a:t>
            </a:r>
          </a:p>
          <a:p>
            <a:pPr marL="999450" lvl="4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800" b="1" dirty="0"/>
              <a:t>2 </a:t>
            </a:r>
            <a:r>
              <a:rPr lang="fr-FR" sz="800" b="1" dirty="0" err="1"/>
              <a:t>ème</a:t>
            </a:r>
            <a:r>
              <a:rPr lang="fr-FR" sz="800" b="1" dirty="0"/>
              <a:t>  étape - validation de l’inscription : envoi de la confirmation </a:t>
            </a:r>
            <a:r>
              <a:rPr lang="fr-FR" sz="800" b="1" dirty="0" smtClean="0"/>
              <a:t>d’inscription </a:t>
            </a:r>
            <a:r>
              <a:rPr lang="fr-FR" sz="800" b="1" dirty="0"/>
              <a:t>et pièces demandées par voie dématérialisée au plus </a:t>
            </a:r>
            <a:r>
              <a:rPr lang="fr-FR" sz="800" b="1" dirty="0" smtClean="0"/>
              <a:t>tard </a:t>
            </a:r>
            <a:r>
              <a:rPr lang="fr-FR" sz="800" b="1" dirty="0"/>
              <a:t>le 8 octobre 2024. </a:t>
            </a:r>
            <a:endParaRPr lang="fr-FR" sz="800" dirty="0" smtClean="0"/>
          </a:p>
          <a:p>
            <a:r>
              <a:rPr lang="fr-FR" sz="1400" dirty="0" smtClean="0">
                <a:solidFill>
                  <a:srgbClr val="FF3300"/>
                </a:solidFill>
                <a:sym typeface="Wingdings" panose="05000000000000000000" pitchFamily="2" charset="2"/>
              </a:rPr>
              <a:t> </a:t>
            </a:r>
            <a:r>
              <a:rPr lang="fr-FR" sz="1600" b="1" dirty="0" smtClean="0">
                <a:solidFill>
                  <a:srgbClr val="FF3300"/>
                </a:solidFill>
              </a:rPr>
              <a:t>Admissibilité :</a:t>
            </a:r>
          </a:p>
          <a:p>
            <a:pPr marL="423450" lvl="1" indent="-171450">
              <a:spcBef>
                <a:spcPts val="0"/>
              </a:spcBef>
              <a:spcAft>
                <a:spcPts val="0"/>
              </a:spcAft>
            </a:pPr>
            <a:r>
              <a:rPr lang="fr-FR" b="1" dirty="0"/>
              <a:t>Au plus tard le vendredi 10 janvier 2025 par voie dématérialisé par courriel à l’adresse suivante : </a:t>
            </a:r>
            <a:r>
              <a:rPr lang="fr-FR" b="1" dirty="0">
                <a:hlinkClick r:id="rId2"/>
              </a:rPr>
              <a:t>dec3@ac-dijon.fr</a:t>
            </a:r>
            <a:r>
              <a:rPr lang="fr-FR" b="1" dirty="0"/>
              <a:t> </a:t>
            </a:r>
          </a:p>
          <a:p>
            <a:pPr marL="423450" lvl="1" indent="-171450">
              <a:spcBef>
                <a:spcPts val="0"/>
              </a:spcBef>
              <a:spcAft>
                <a:spcPts val="0"/>
              </a:spcAft>
            </a:pPr>
            <a:r>
              <a:rPr lang="fr-FR" b="1" dirty="0"/>
              <a:t>Du lundi 27 janvier au vendredi 31 janvier 2025 Durée : 45 minutes par candidat (15 minutes d’exposé suivi d’un échange de 30 minutes avec le jury) </a:t>
            </a:r>
          </a:p>
          <a:p>
            <a:pPr marL="423450" lvl="1" indent="-171450">
              <a:spcBef>
                <a:spcPts val="0"/>
              </a:spcBef>
              <a:spcAft>
                <a:spcPts val="0"/>
              </a:spcAft>
            </a:pPr>
            <a:r>
              <a:rPr lang="fr-FR" b="1" dirty="0"/>
              <a:t>Délibération du jury d’admissibilité  : Le vendredi 31 janvier 2025 au plus tard</a:t>
            </a:r>
          </a:p>
          <a:p>
            <a:pPr marL="423450" lvl="1" indent="-171450">
              <a:spcBef>
                <a:spcPts val="0"/>
              </a:spcBef>
              <a:spcAft>
                <a:spcPts val="0"/>
              </a:spcAft>
            </a:pPr>
            <a:r>
              <a:rPr lang="fr-FR" b="1" dirty="0"/>
              <a:t>Résultats d’admissibilité : Publication sur le site </a:t>
            </a:r>
            <a:r>
              <a:rPr lang="fr-FR" b="1" dirty="0">
                <a:hlinkClick r:id="rId3"/>
              </a:rPr>
              <a:t>www.ac-dijon.fr</a:t>
            </a:r>
            <a:r>
              <a:rPr lang="fr-FR" b="1" dirty="0"/>
              <a:t> courant semaine 3 au 7 février 2025. Possibilité de transmission de la grille d’évaluation à la demande du candidat par courriel à l’adresse suivante : </a:t>
            </a:r>
            <a:r>
              <a:rPr lang="fr-FR" b="1" dirty="0">
                <a:hlinkClick r:id="rId2"/>
              </a:rPr>
              <a:t>dec3@ac-dijon.fr</a:t>
            </a:r>
            <a:endParaRPr lang="fr-FR" b="1" dirty="0"/>
          </a:p>
          <a:p>
            <a:r>
              <a:rPr lang="fr-FR" sz="1400" dirty="0" smtClean="0">
                <a:solidFill>
                  <a:srgbClr val="FF3300"/>
                </a:solidFill>
              </a:rPr>
              <a:t>• </a:t>
            </a:r>
            <a:r>
              <a:rPr lang="fr-FR" sz="1600" b="1" dirty="0" smtClean="0">
                <a:solidFill>
                  <a:srgbClr val="FF3300"/>
                </a:solidFill>
              </a:rPr>
              <a:t>Admission 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 </a:t>
            </a:r>
            <a:r>
              <a:rPr lang="fr-FR" sz="1050" b="1" dirty="0"/>
              <a:t>Au plus tard le lundi 18 novembre 2024</a:t>
            </a:r>
            <a:r>
              <a:rPr lang="fr-FR" b="1" dirty="0"/>
              <a:t> </a:t>
            </a:r>
            <a:r>
              <a:rPr lang="fr-FR" sz="1200" b="1" dirty="0" smtClean="0"/>
              <a:t>: choix </a:t>
            </a:r>
            <a:r>
              <a:rPr lang="fr-FR" sz="1200" b="1" dirty="0"/>
              <a:t>de l’épreuve de pratique </a:t>
            </a:r>
            <a:r>
              <a:rPr lang="fr-FR" sz="1200" b="1" dirty="0" smtClean="0"/>
              <a:t>professionnelle </a:t>
            </a:r>
            <a:r>
              <a:rPr lang="fr-FR" sz="1100" dirty="0" smtClean="0"/>
              <a:t>(</a:t>
            </a:r>
            <a:r>
              <a:rPr lang="fr-FR" dirty="0"/>
              <a:t>Possibilité de modification du choix de l’épreuve à la demande du candidat par courriel à l’adresse suivante : </a:t>
            </a:r>
            <a:r>
              <a:rPr lang="fr-FR" u="sng" dirty="0">
                <a:hlinkClick r:id="rId2"/>
              </a:rPr>
              <a:t>dec3@ac-dijon.fr</a:t>
            </a:r>
            <a:r>
              <a:rPr lang="fr-FR" sz="1100" dirty="0" smtClean="0"/>
              <a:t>)</a:t>
            </a:r>
            <a:endParaRPr lang="fr-FR" sz="1100" dirty="0"/>
          </a:p>
          <a:p>
            <a:pPr marL="783450" lvl="3" indent="-171450">
              <a:spcBef>
                <a:spcPts val="0"/>
              </a:spcBef>
              <a:spcAft>
                <a:spcPts val="0"/>
              </a:spcAft>
            </a:pPr>
            <a:r>
              <a:rPr lang="fr-FR" sz="900" dirty="0" smtClean="0"/>
              <a:t> </a:t>
            </a:r>
            <a:r>
              <a:rPr lang="fr-FR" sz="900" b="1" u="sng" dirty="0"/>
              <a:t>1</a:t>
            </a:r>
            <a:r>
              <a:rPr lang="fr-FR" sz="900" b="1" u="sng" baseline="30000" dirty="0"/>
              <a:t>ère</a:t>
            </a:r>
            <a:r>
              <a:rPr lang="fr-FR" sz="900" b="1" u="sng" dirty="0"/>
              <a:t> épreuve</a:t>
            </a:r>
            <a:r>
              <a:rPr lang="fr-FR" sz="900" b="1" dirty="0"/>
              <a:t> : Épreuve de pratique professionnelle (examinateurs</a:t>
            </a:r>
            <a:r>
              <a:rPr lang="fr-FR" sz="900" b="1" dirty="0" smtClean="0"/>
              <a:t>) </a:t>
            </a:r>
            <a:endParaRPr lang="fr-FR" sz="900" dirty="0"/>
          </a:p>
          <a:p>
            <a:pPr>
              <a:spcAft>
                <a:spcPts val="0"/>
              </a:spcAft>
            </a:pPr>
            <a:r>
              <a:rPr lang="fr-FR" dirty="0"/>
              <a:t>Période : du 6 janvier 2025 au 17 mars </a:t>
            </a:r>
            <a:r>
              <a:rPr lang="fr-FR" dirty="0" smtClean="0"/>
              <a:t>2025 - Durée</a:t>
            </a:r>
            <a:r>
              <a:rPr lang="fr-FR" dirty="0"/>
              <a:t> : 60 à 90 minutes + 30 minutes d’entretien par </a:t>
            </a:r>
            <a:r>
              <a:rPr lang="fr-FR" dirty="0" smtClean="0"/>
              <a:t>candidat</a:t>
            </a:r>
            <a:endParaRPr lang="fr-FR" sz="1100" dirty="0"/>
          </a:p>
          <a:p>
            <a:pPr marL="783450" lvl="3" indent="-171450">
              <a:spcBef>
                <a:spcPts val="0"/>
              </a:spcBef>
              <a:spcAft>
                <a:spcPts val="0"/>
              </a:spcAft>
            </a:pPr>
            <a:r>
              <a:rPr lang="fr-FR" sz="900" b="1" u="sng" dirty="0"/>
              <a:t>2</a:t>
            </a:r>
            <a:r>
              <a:rPr lang="fr-FR" sz="900" b="1" u="sng" baseline="30000" dirty="0"/>
              <a:t>ème</a:t>
            </a:r>
            <a:r>
              <a:rPr lang="fr-FR" sz="900" b="1" u="sng" dirty="0"/>
              <a:t> épreuve</a:t>
            </a:r>
            <a:r>
              <a:rPr lang="fr-FR" sz="900" b="1" dirty="0"/>
              <a:t> : Soutenance du mémoire professionnel (jury)</a:t>
            </a:r>
            <a:endParaRPr lang="fr-FR" sz="900" dirty="0"/>
          </a:p>
          <a:p>
            <a:pPr>
              <a:spcAft>
                <a:spcPts val="0"/>
              </a:spcAft>
            </a:pPr>
            <a:r>
              <a:rPr lang="fr-FR" dirty="0"/>
              <a:t>Période : du lundi 24 mars au vendredi 28 mars </a:t>
            </a:r>
            <a:r>
              <a:rPr lang="fr-FR" dirty="0" smtClean="0"/>
              <a:t>2025 - Durée</a:t>
            </a:r>
            <a:r>
              <a:rPr lang="fr-FR" dirty="0"/>
              <a:t> : 45 minutes par candidat (dont 30 minutes d’entretien)</a:t>
            </a:r>
            <a:endParaRPr lang="fr-FR" sz="1100" dirty="0" smtClean="0"/>
          </a:p>
          <a:p>
            <a:pPr>
              <a:spcAft>
                <a:spcPts val="0"/>
              </a:spcAft>
            </a:pPr>
            <a:r>
              <a:rPr lang="fr-FR" b="1" dirty="0" smtClean="0"/>
              <a:t>Dépôt </a:t>
            </a:r>
            <a:r>
              <a:rPr lang="fr-FR" b="1" dirty="0"/>
              <a:t>du mémoire professionnel </a:t>
            </a:r>
            <a:r>
              <a:rPr lang="fr-FR" b="1" dirty="0" smtClean="0"/>
              <a:t>: Au </a:t>
            </a:r>
            <a:r>
              <a:rPr lang="fr-FR" b="1" dirty="0"/>
              <a:t>plus tard le lundi 3 mars </a:t>
            </a:r>
            <a:r>
              <a:rPr lang="fr-FR" b="1" dirty="0" smtClean="0"/>
              <a:t>2025 </a:t>
            </a:r>
            <a:r>
              <a:rPr lang="fr-FR" sz="1100" b="1" dirty="0" smtClean="0"/>
              <a:t>(→ </a:t>
            </a:r>
            <a:r>
              <a:rPr lang="fr-FR" sz="1100" b="1" dirty="0"/>
              <a:t>une version dématérialisée </a:t>
            </a:r>
            <a:r>
              <a:rPr lang="fr-FR" sz="1100" b="1" dirty="0" smtClean="0"/>
              <a:t>et → 4 </a:t>
            </a:r>
            <a:r>
              <a:rPr lang="fr-FR" sz="1100" b="1" dirty="0"/>
              <a:t>versions </a:t>
            </a:r>
            <a:r>
              <a:rPr lang="fr-FR" sz="1100" b="1" dirty="0" smtClean="0"/>
              <a:t>matérialisées)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Publication sur le site </a:t>
            </a:r>
            <a:r>
              <a:rPr lang="fr-FR" u="sng" dirty="0">
                <a:hlinkClick r:id="rId3"/>
              </a:rPr>
              <a:t>www.ac-dijon.fr</a:t>
            </a:r>
            <a:r>
              <a:rPr lang="fr-FR" dirty="0"/>
              <a:t> le mercredi 2 avril </a:t>
            </a:r>
            <a:r>
              <a:rPr lang="fr-FR" dirty="0" smtClean="0"/>
              <a:t>2025 </a:t>
            </a:r>
            <a:r>
              <a:rPr lang="fr-FR" sz="1000" dirty="0"/>
              <a:t>(</a:t>
            </a:r>
            <a:r>
              <a:rPr lang="fr-FR" dirty="0"/>
              <a:t>Possibilité de modification du choix de l’épreuve à la demande du candidat par courriel à l’adresse suivante : </a:t>
            </a:r>
            <a:r>
              <a:rPr lang="fr-FR" u="sng" dirty="0">
                <a:hlinkClick r:id="rId2"/>
              </a:rPr>
              <a:t>dec3@ac-dijon.fr</a:t>
            </a:r>
            <a:r>
              <a:rPr lang="fr-FR" sz="1000" dirty="0" smtClean="0"/>
              <a:t>)</a:t>
            </a:r>
          </a:p>
          <a:p>
            <a:pPr marL="360000" lvl="2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u="sng" dirty="0">
                <a:solidFill>
                  <a:srgbClr val="FF3300"/>
                </a:solidFill>
              </a:rPr>
              <a:t>Délibération du jury d’admission</a:t>
            </a:r>
            <a:r>
              <a:rPr lang="fr-FR" sz="1200" b="1" dirty="0">
                <a:solidFill>
                  <a:srgbClr val="FF3300"/>
                </a:solidFill>
              </a:rPr>
              <a:t> </a:t>
            </a:r>
            <a:r>
              <a:rPr lang="fr-FR" sz="1200" b="1" dirty="0" smtClean="0">
                <a:solidFill>
                  <a:srgbClr val="FF3300"/>
                </a:solidFill>
              </a:rPr>
              <a:t>: Le </a:t>
            </a:r>
            <a:r>
              <a:rPr lang="fr-FR" sz="1200" b="1" dirty="0">
                <a:solidFill>
                  <a:srgbClr val="FF3300"/>
                </a:solidFill>
              </a:rPr>
              <a:t>vendredi 28 mars </a:t>
            </a:r>
            <a:r>
              <a:rPr lang="fr-FR" sz="1200" b="1" dirty="0" smtClean="0">
                <a:solidFill>
                  <a:srgbClr val="FF3300"/>
                </a:solidFill>
              </a:rPr>
              <a:t>2025</a:t>
            </a:r>
          </a:p>
          <a:p>
            <a:pPr marL="360000" lvl="2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u="sng" dirty="0">
                <a:solidFill>
                  <a:srgbClr val="FF3300"/>
                </a:solidFill>
              </a:rPr>
              <a:t>Résultats d’admission</a:t>
            </a:r>
            <a:r>
              <a:rPr lang="fr-FR" sz="1200" b="1" dirty="0">
                <a:solidFill>
                  <a:srgbClr val="FF3300"/>
                </a:solidFill>
              </a:rPr>
              <a:t> </a:t>
            </a:r>
            <a:r>
              <a:rPr lang="fr-FR" sz="1200" b="1" dirty="0" smtClean="0">
                <a:solidFill>
                  <a:srgbClr val="FF3300"/>
                </a:solidFill>
              </a:rPr>
              <a:t>: Publication </a:t>
            </a:r>
            <a:r>
              <a:rPr lang="fr-FR" sz="1200" b="1" dirty="0">
                <a:solidFill>
                  <a:srgbClr val="FF3300"/>
                </a:solidFill>
              </a:rPr>
              <a:t>sur le site www.ac-dijon.fr </a:t>
            </a:r>
            <a:r>
              <a:rPr lang="fr-FR" sz="1200" b="1" dirty="0" smtClean="0">
                <a:solidFill>
                  <a:srgbClr val="FF3300"/>
                </a:solidFill>
              </a:rPr>
              <a:t>: Le </a:t>
            </a:r>
            <a:r>
              <a:rPr lang="fr-FR" sz="1200" b="1" dirty="0">
                <a:solidFill>
                  <a:srgbClr val="FF3300"/>
                </a:solidFill>
              </a:rPr>
              <a:t>mercredi 2 avril 2025.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000" dirty="0" smtClean="0">
                <a:solidFill>
                  <a:srgbClr val="7030A0"/>
                </a:solidFill>
              </a:rPr>
              <a:t>3. LE CAFFA</a:t>
            </a:r>
            <a:endParaRPr lang="fr-FR" sz="1000" dirty="0">
              <a:solidFill>
                <a:srgbClr val="7030A0"/>
              </a:solidFill>
            </a:endParaRPr>
          </a:p>
          <a:p>
            <a:pPr marL="0" lvl="1" indent="0">
              <a:buNone/>
            </a:pPr>
            <a:r>
              <a:rPr lang="fr-FR" sz="1000" b="1" dirty="0" smtClean="0">
                <a:solidFill>
                  <a:srgbClr val="7030A0"/>
                </a:solidFill>
              </a:rPr>
              <a:t>Formation et accompagnement des candidats</a:t>
            </a:r>
            <a:endParaRPr lang="fr-FR" sz="1000" b="1" dirty="0">
              <a:solidFill>
                <a:srgbClr val="7030A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latin typeface="+mn-lt"/>
              </a:rPr>
              <a:t>10/09/2024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Corps d’inspection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2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58960" y="900000"/>
            <a:ext cx="8460471" cy="375606"/>
          </a:xfrm>
        </p:spPr>
        <p:txBody>
          <a:bodyPr/>
          <a:lstStyle/>
          <a:p>
            <a:r>
              <a:rPr lang="fr-FR" sz="1200" dirty="0" smtClean="0">
                <a:solidFill>
                  <a:srgbClr val="FF3300"/>
                </a:solidFill>
              </a:rPr>
              <a:t> </a:t>
            </a:r>
            <a:r>
              <a:rPr lang="fr-FR" sz="2400" dirty="0" smtClean="0"/>
              <a:t>Le portail académique</a:t>
            </a:r>
            <a:r>
              <a:rPr lang="fr-FR" sz="1200" dirty="0" smtClean="0">
                <a:solidFill>
                  <a:srgbClr val="FF3300"/>
                </a:solidFill>
              </a:rPr>
              <a:t/>
            </a:r>
            <a:br>
              <a:rPr lang="fr-FR" sz="1200" dirty="0" smtClean="0">
                <a:solidFill>
                  <a:srgbClr val="FF3300"/>
                </a:solidFill>
              </a:rPr>
            </a:br>
            <a:r>
              <a:rPr lang="fr-FR" sz="1200" dirty="0" smtClean="0">
                <a:solidFill>
                  <a:srgbClr val="FF3300"/>
                </a:solidFill>
              </a:rPr>
              <a:t/>
            </a:r>
            <a:br>
              <a:rPr lang="fr-FR" sz="1200" dirty="0" smtClean="0">
                <a:solidFill>
                  <a:srgbClr val="FF3300"/>
                </a:solidFill>
              </a:rPr>
            </a:br>
            <a:r>
              <a:rPr lang="fr-FR" sz="1200" dirty="0">
                <a:solidFill>
                  <a:srgbClr val="FF3300"/>
                </a:solidFill>
              </a:rPr>
              <a:t>	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000" dirty="0" smtClean="0">
                <a:solidFill>
                  <a:srgbClr val="7030A0"/>
                </a:solidFill>
              </a:rPr>
              <a:t>3. LE CAFFA</a:t>
            </a:r>
            <a:endParaRPr lang="fr-FR" sz="1000" dirty="0">
              <a:solidFill>
                <a:srgbClr val="7030A0"/>
              </a:solidFill>
            </a:endParaRPr>
          </a:p>
          <a:p>
            <a:pPr marL="0" lvl="1" indent="0">
              <a:buNone/>
            </a:pPr>
            <a:r>
              <a:rPr lang="fr-FR" sz="1000" b="1" dirty="0" smtClean="0">
                <a:solidFill>
                  <a:srgbClr val="7030A0"/>
                </a:solidFill>
              </a:rPr>
              <a:t>Formation et accompagnement des candidats</a:t>
            </a:r>
            <a:endParaRPr lang="fr-FR" sz="1000" b="1" dirty="0">
              <a:solidFill>
                <a:srgbClr val="7030A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latin typeface="+mn-lt"/>
              </a:rPr>
              <a:t>10/09/2024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Corps d’inspection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548" y="1212492"/>
            <a:ext cx="5321294" cy="22494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12920" t="32281" r="50000" b="44094"/>
          <a:stretch/>
        </p:blipFill>
        <p:spPr>
          <a:xfrm>
            <a:off x="2325306" y="3025931"/>
            <a:ext cx="4824536" cy="172819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1681402" y="4083918"/>
            <a:ext cx="5338869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623532" y="352197"/>
            <a:ext cx="3376936" cy="375606"/>
          </a:xfrm>
        </p:spPr>
        <p:txBody>
          <a:bodyPr/>
          <a:lstStyle/>
          <a:p>
            <a:r>
              <a:rPr lang="fr-FR" sz="1200" dirty="0" smtClean="0">
                <a:solidFill>
                  <a:srgbClr val="FF3300"/>
                </a:solidFill>
              </a:rPr>
              <a:t> </a:t>
            </a:r>
            <a:r>
              <a:rPr lang="fr-FR" sz="2400" dirty="0" smtClean="0"/>
              <a:t>Le portail académique</a:t>
            </a:r>
            <a:r>
              <a:rPr lang="fr-FR" sz="1200" dirty="0" smtClean="0">
                <a:solidFill>
                  <a:srgbClr val="FF3300"/>
                </a:solidFill>
              </a:rPr>
              <a:t/>
            </a:r>
            <a:br>
              <a:rPr lang="fr-FR" sz="1200" dirty="0" smtClean="0">
                <a:solidFill>
                  <a:srgbClr val="FF3300"/>
                </a:solidFill>
              </a:rPr>
            </a:br>
            <a:r>
              <a:rPr lang="fr-FR" sz="1200" dirty="0" smtClean="0">
                <a:solidFill>
                  <a:srgbClr val="FF3300"/>
                </a:solidFill>
              </a:rPr>
              <a:t/>
            </a:r>
            <a:br>
              <a:rPr lang="fr-FR" sz="1200" dirty="0" smtClean="0">
                <a:solidFill>
                  <a:srgbClr val="FF3300"/>
                </a:solidFill>
              </a:rPr>
            </a:br>
            <a:r>
              <a:rPr lang="fr-FR" sz="1200" dirty="0">
                <a:solidFill>
                  <a:srgbClr val="FF3300"/>
                </a:solidFill>
              </a:rPr>
              <a:t>	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000" dirty="0" smtClean="0">
                <a:solidFill>
                  <a:srgbClr val="7030A0"/>
                </a:solidFill>
              </a:rPr>
              <a:t>3. LE CAFFA</a:t>
            </a:r>
            <a:endParaRPr lang="fr-FR" sz="1000" dirty="0">
              <a:solidFill>
                <a:srgbClr val="7030A0"/>
              </a:solidFill>
            </a:endParaRPr>
          </a:p>
          <a:p>
            <a:pPr marL="0" lvl="1" indent="0">
              <a:buNone/>
            </a:pPr>
            <a:r>
              <a:rPr lang="fr-FR" sz="1000" b="1" dirty="0" smtClean="0">
                <a:solidFill>
                  <a:srgbClr val="7030A0"/>
                </a:solidFill>
              </a:rPr>
              <a:t>Formation et accompagnement des candidats</a:t>
            </a:r>
            <a:endParaRPr lang="fr-FR" sz="1000" b="1" dirty="0">
              <a:solidFill>
                <a:srgbClr val="7030A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>
                <a:latin typeface="+mn-lt"/>
              </a:rPr>
              <a:t>10/09/2024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Corps d’inspection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02" y="838732"/>
            <a:ext cx="4266112" cy="196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081" y="1281898"/>
            <a:ext cx="4212877" cy="1561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886844"/>
            <a:ext cx="5439597" cy="2002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8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323528" y="1893600"/>
            <a:ext cx="8568952" cy="226232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sz="1600" dirty="0" smtClean="0"/>
              <a:t> Le CAFFA  : une </a:t>
            </a:r>
            <a:r>
              <a:rPr lang="fr-FR" sz="1600" dirty="0"/>
              <a:t>ambition nationale, un enjeu académique et </a:t>
            </a:r>
            <a:r>
              <a:rPr lang="fr-FR" sz="1600" dirty="0" smtClean="0"/>
              <a:t>un enrichissement 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                  professionnel</a:t>
            </a:r>
          </a:p>
          <a:p>
            <a:pPr marL="0" indent="0">
              <a:spcAft>
                <a:spcPts val="0"/>
              </a:spcAft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	2. </a:t>
            </a:r>
            <a:r>
              <a:rPr lang="fr-FR" sz="1600" dirty="0"/>
              <a:t>Le CAFFA  : </a:t>
            </a:r>
            <a:r>
              <a:rPr lang="fr-FR" sz="1600" dirty="0" smtClean="0"/>
              <a:t>un </a:t>
            </a:r>
            <a:r>
              <a:rPr lang="fr-FR" sz="1600" dirty="0"/>
              <a:t>cadre réglementaire </a:t>
            </a:r>
            <a:r>
              <a:rPr lang="fr-FR" sz="1600" dirty="0" smtClean="0"/>
              <a:t>national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		3. </a:t>
            </a:r>
            <a:r>
              <a:rPr lang="fr-FR" sz="1600" dirty="0"/>
              <a:t>Le CAFFA  : </a:t>
            </a:r>
            <a:r>
              <a:rPr lang="fr-FR" sz="1600" dirty="0" smtClean="0"/>
              <a:t>formation </a:t>
            </a:r>
            <a:r>
              <a:rPr lang="fr-FR" sz="1600" dirty="0"/>
              <a:t>et </a:t>
            </a:r>
            <a:r>
              <a:rPr lang="fr-FR" sz="1600" dirty="0" smtClean="0"/>
              <a:t>accompagnement </a:t>
            </a:r>
            <a:r>
              <a:rPr lang="fr-FR" sz="1600" dirty="0"/>
              <a:t>des </a:t>
            </a:r>
            <a:r>
              <a:rPr lang="fr-FR" sz="1600" dirty="0" smtClean="0"/>
              <a:t>candidats</a:t>
            </a:r>
            <a:endParaRPr lang="fr-FR" sz="1600" dirty="0"/>
          </a:p>
          <a:p>
            <a:pPr lvl="1"/>
            <a:endParaRPr lang="fr-FR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>
          <a:xfrm>
            <a:off x="7380312" y="4783500"/>
            <a:ext cx="1403687" cy="360000"/>
          </a:xfrm>
        </p:spPr>
        <p:txBody>
          <a:bodyPr/>
          <a:lstStyle/>
          <a:p>
            <a:pPr algn="r"/>
            <a:r>
              <a:rPr lang="fr-FR" cap="all" smtClean="0">
                <a:latin typeface="+mn-lt"/>
              </a:rPr>
              <a:t>10/09/2024</a:t>
            </a:r>
            <a:endParaRPr lang="fr-FR" cap="all" dirty="0">
              <a:latin typeface="+mn-lt"/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Corps d’inspection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8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23528" y="736200"/>
            <a:ext cx="8460472" cy="4046400"/>
          </a:xfrm>
        </p:spPr>
        <p:txBody>
          <a:bodyPr/>
          <a:lstStyle/>
          <a:p>
            <a:pPr marL="0" indent="0">
              <a:buNone/>
            </a:pPr>
            <a:r>
              <a:rPr lang="fr-FR" sz="2600" dirty="0" smtClean="0"/>
              <a:t>1. Le </a:t>
            </a:r>
            <a:r>
              <a:rPr lang="fr-FR" sz="2600" dirty="0"/>
              <a:t>certificat d’aptitude </a:t>
            </a:r>
            <a:r>
              <a:rPr lang="fr-FR" sz="2600" dirty="0" smtClean="0"/>
              <a:t>aux fonctions de formateur académique (CAFFA) …</a:t>
            </a:r>
            <a:br>
              <a:rPr lang="fr-FR" sz="2600" dirty="0" smtClean="0"/>
            </a:br>
            <a:r>
              <a:rPr lang="fr-FR" sz="2600" dirty="0" smtClean="0"/>
              <a:t/>
            </a:r>
            <a:br>
              <a:rPr lang="fr-FR" sz="2600" dirty="0" smtClean="0"/>
            </a:br>
            <a:r>
              <a:rPr lang="fr-FR" sz="2600" dirty="0"/>
              <a:t/>
            </a:r>
            <a:br>
              <a:rPr lang="fr-FR" sz="2600" dirty="0"/>
            </a:br>
            <a:r>
              <a:rPr lang="fr-FR" sz="2400" b="0" i="1" dirty="0" smtClean="0"/>
              <a:t>… </a:t>
            </a:r>
            <a:r>
              <a:rPr lang="fr-FR" sz="2400" i="1" dirty="0" smtClean="0"/>
              <a:t>une </a:t>
            </a:r>
            <a:r>
              <a:rPr lang="fr-FR" sz="2400" i="1" dirty="0"/>
              <a:t>ambition nationale </a:t>
            </a:r>
            <a:r>
              <a:rPr lang="fr-FR" sz="2400" b="0" i="1" dirty="0" smtClean="0"/>
              <a:t>visant l’amélioration </a:t>
            </a:r>
            <a:r>
              <a:rPr lang="fr-FR" sz="2400" b="0" i="1" dirty="0"/>
              <a:t>de la qualité de </a:t>
            </a:r>
            <a:r>
              <a:rPr lang="fr-FR" sz="2400" b="0" i="1" dirty="0" smtClean="0"/>
              <a:t>la formation </a:t>
            </a:r>
            <a:r>
              <a:rPr lang="fr-FR" sz="2400" b="0" i="1" dirty="0"/>
              <a:t>des </a:t>
            </a:r>
            <a:r>
              <a:rPr lang="fr-FR" sz="2400" b="0" i="1" dirty="0" smtClean="0"/>
              <a:t>personnels d’enseignement </a:t>
            </a:r>
            <a:r>
              <a:rPr lang="fr-FR" sz="2400" b="0" i="1" dirty="0"/>
              <a:t>et d’éducation tout </a:t>
            </a:r>
            <a:r>
              <a:rPr lang="fr-FR" sz="2400" b="0" i="1" dirty="0" smtClean="0"/>
              <a:t>au long </a:t>
            </a:r>
            <a:r>
              <a:rPr lang="fr-FR" sz="2400" b="0" i="1" dirty="0"/>
              <a:t>de la vie et la montée en </a:t>
            </a:r>
            <a:r>
              <a:rPr lang="fr-FR" sz="2400" b="0" i="1" dirty="0" smtClean="0"/>
              <a:t>puissance de </a:t>
            </a:r>
            <a:r>
              <a:rPr lang="fr-FR" sz="2400" b="0" i="1" dirty="0"/>
              <a:t>l’expertise professionnelle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latin typeface="+mn-lt"/>
              </a:rPr>
              <a:t>10/09/2024</a:t>
            </a:r>
            <a:endParaRPr lang="fr-FR" cap="all" dirty="0">
              <a:latin typeface="+mn-lt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Corps d’inspection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Les finalités de cette </a:t>
            </a:r>
            <a:r>
              <a:rPr lang="fr-FR" sz="2400" dirty="0" smtClean="0"/>
              <a:t>certification professionnelle</a:t>
            </a:r>
            <a:endParaRPr lang="fr-FR" sz="2400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40000" lvl="3" indent="0">
              <a:buNone/>
            </a:pPr>
            <a:endParaRPr lang="fr-FR" sz="1800" dirty="0"/>
          </a:p>
          <a:p>
            <a:pPr marL="783450" lvl="3" indent="-171450">
              <a:buFontTx/>
              <a:buChar char="-"/>
            </a:pPr>
            <a:r>
              <a:rPr lang="fr-FR" sz="1800" dirty="0"/>
              <a:t>réfléchir sur ses pratiques </a:t>
            </a:r>
            <a:r>
              <a:rPr lang="fr-FR" sz="1800" dirty="0" smtClean="0"/>
              <a:t>professionnelles, formaliser et communiquer sur l’analyse conduite</a:t>
            </a:r>
            <a:endParaRPr lang="fr-FR" sz="1800" dirty="0"/>
          </a:p>
          <a:p>
            <a:pPr marL="783450" lvl="3" indent="-171450">
              <a:buFontTx/>
              <a:buChar char="-"/>
            </a:pPr>
            <a:endParaRPr lang="fr-FR" sz="1800" dirty="0" smtClean="0"/>
          </a:p>
          <a:p>
            <a:pPr marL="783450" lvl="3" indent="-171450">
              <a:buFontTx/>
              <a:buChar char="-"/>
            </a:pPr>
            <a:r>
              <a:rPr lang="fr-FR" sz="1800" dirty="0" smtClean="0"/>
              <a:t>enrichir </a:t>
            </a:r>
            <a:r>
              <a:rPr lang="fr-FR" sz="1800" dirty="0"/>
              <a:t>le parcours </a:t>
            </a:r>
            <a:r>
              <a:rPr lang="fr-FR" sz="1800" dirty="0" smtClean="0"/>
              <a:t>professionnel</a:t>
            </a:r>
          </a:p>
          <a:p>
            <a:pPr marL="783450" lvl="3" indent="-171450">
              <a:buFontTx/>
              <a:buChar char="-"/>
            </a:pPr>
            <a:endParaRPr lang="fr-FR" sz="1800" dirty="0"/>
          </a:p>
          <a:p>
            <a:pPr marL="783450" lvl="3" indent="-171450">
              <a:buFontTx/>
              <a:buChar char="-"/>
            </a:pPr>
            <a:r>
              <a:rPr lang="fr-FR" sz="1800" dirty="0"/>
              <a:t>constituer un vivier de formateurs</a:t>
            </a:r>
          </a:p>
          <a:p>
            <a:pPr lvl="3" indent="0">
              <a:buNone/>
            </a:pPr>
            <a:endParaRPr lang="fr-FR" sz="1800" dirty="0"/>
          </a:p>
          <a:p>
            <a:pPr lvl="3"/>
            <a:endParaRPr lang="fr-FR" sz="1800" dirty="0"/>
          </a:p>
          <a:p>
            <a:pPr marL="783450" lvl="3" indent="-171450">
              <a:buFontTx/>
              <a:buChar char="-"/>
            </a:pPr>
            <a:endParaRPr lang="fr-FR" sz="1800" dirty="0" smtClean="0"/>
          </a:p>
          <a:p>
            <a:endParaRPr lang="fr-FR" sz="1800" dirty="0" smtClean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000" dirty="0" smtClean="0">
                <a:solidFill>
                  <a:srgbClr val="7030A0"/>
                </a:solidFill>
              </a:rPr>
              <a:t>LE CAFFA</a:t>
            </a:r>
            <a:endParaRPr lang="fr-FR" sz="1000" dirty="0">
              <a:solidFill>
                <a:srgbClr val="7030A0"/>
              </a:solidFill>
            </a:endParaRPr>
          </a:p>
          <a:p>
            <a:pPr marL="0" lvl="1" indent="0">
              <a:buNone/>
            </a:pPr>
            <a:r>
              <a:rPr lang="fr-FR" sz="1000" dirty="0" smtClean="0">
                <a:solidFill>
                  <a:srgbClr val="7030A0"/>
                </a:solidFill>
              </a:rPr>
              <a:t>Une ambition nationale</a:t>
            </a:r>
            <a:endParaRPr lang="fr-FR" sz="1000" dirty="0">
              <a:solidFill>
                <a:srgbClr val="7030A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latin typeface="+mn-lt"/>
              </a:rPr>
              <a:t>10/09/2024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Corps d’inspection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23528" y="736200"/>
            <a:ext cx="8712968" cy="4046400"/>
          </a:xfrm>
        </p:spPr>
        <p:txBody>
          <a:bodyPr/>
          <a:lstStyle/>
          <a:p>
            <a:pPr marL="0" indent="0">
              <a:buNone/>
            </a:pPr>
            <a:r>
              <a:rPr lang="fr-FR" sz="2600" dirty="0"/>
              <a:t>2</a:t>
            </a:r>
            <a:r>
              <a:rPr lang="fr-FR" sz="2600" dirty="0" smtClean="0"/>
              <a:t>. Le </a:t>
            </a:r>
            <a:r>
              <a:rPr lang="fr-FR" sz="2600" dirty="0"/>
              <a:t>certificat d’aptitude </a:t>
            </a:r>
            <a:r>
              <a:rPr lang="fr-FR" sz="2600" dirty="0" smtClean="0"/>
              <a:t>aux fonctions de formateur académique (CAFFA) …</a:t>
            </a:r>
            <a:br>
              <a:rPr lang="fr-FR" sz="2600" dirty="0" smtClean="0"/>
            </a:br>
            <a:r>
              <a:rPr lang="fr-FR" sz="2600" dirty="0" smtClean="0"/>
              <a:t/>
            </a:r>
            <a:br>
              <a:rPr lang="fr-FR" sz="2600" dirty="0" smtClean="0"/>
            </a:br>
            <a:r>
              <a:rPr lang="fr-FR" sz="2600" dirty="0"/>
              <a:t/>
            </a:r>
            <a:br>
              <a:rPr lang="fr-FR" sz="2600" dirty="0"/>
            </a:br>
            <a:r>
              <a:rPr lang="fr-FR" sz="2400" b="0" i="1" dirty="0" smtClean="0"/>
              <a:t>… un</a:t>
            </a:r>
            <a:r>
              <a:rPr lang="fr-FR" sz="2400" i="1" dirty="0" smtClean="0"/>
              <a:t> </a:t>
            </a:r>
            <a:r>
              <a:rPr lang="fr-FR" sz="2400" i="1" dirty="0"/>
              <a:t>cadre réglementaire </a:t>
            </a:r>
            <a:r>
              <a:rPr lang="fr-FR" sz="2400" b="0" i="1" dirty="0"/>
              <a:t>national </a:t>
            </a:r>
            <a:r>
              <a:rPr lang="fr-FR" sz="2400" b="0" i="1" dirty="0" smtClean="0"/>
              <a:t>précis pour </a:t>
            </a:r>
            <a:r>
              <a:rPr lang="fr-FR" sz="2400" b="0" i="1" dirty="0"/>
              <a:t>une certification académique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latin typeface="+mn-lt"/>
              </a:rPr>
              <a:t>10/09/2024</a:t>
            </a:r>
            <a:endParaRPr lang="fr-FR" cap="all" dirty="0">
              <a:latin typeface="+mn-lt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Corps d’inspection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77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51520" y="900000"/>
            <a:ext cx="8460471" cy="1167694"/>
          </a:xfrm>
        </p:spPr>
        <p:txBody>
          <a:bodyPr/>
          <a:lstStyle/>
          <a:p>
            <a:r>
              <a:rPr lang="fr-FR" sz="1200" dirty="0" smtClean="0">
                <a:solidFill>
                  <a:srgbClr val="FF3300"/>
                </a:solidFill>
              </a:rPr>
              <a:t> </a:t>
            </a:r>
            <a:r>
              <a:rPr lang="fr-FR" sz="2400" dirty="0" smtClean="0">
                <a:solidFill>
                  <a:srgbClr val="002060"/>
                </a:solidFill>
              </a:rPr>
              <a:t>Textes de référence </a:t>
            </a:r>
            <a:r>
              <a:rPr lang="fr-FR" sz="2400" dirty="0" smtClean="0"/>
              <a:t>:</a:t>
            </a:r>
            <a:r>
              <a:rPr lang="fr-FR" sz="1200" dirty="0" smtClean="0">
                <a:solidFill>
                  <a:srgbClr val="FF3300"/>
                </a:solidFill>
              </a:rPr>
              <a:t/>
            </a:r>
            <a:br>
              <a:rPr lang="fr-FR" sz="1200" dirty="0" smtClean="0">
                <a:solidFill>
                  <a:srgbClr val="FF3300"/>
                </a:solidFill>
              </a:rPr>
            </a:br>
            <a:r>
              <a:rPr lang="fr-FR" sz="1200" dirty="0" smtClean="0">
                <a:solidFill>
                  <a:srgbClr val="FF3300"/>
                </a:solidFill>
              </a:rPr>
              <a:t/>
            </a:r>
            <a:br>
              <a:rPr lang="fr-FR" sz="1200" dirty="0" smtClean="0">
                <a:solidFill>
                  <a:srgbClr val="FF3300"/>
                </a:solidFill>
              </a:rPr>
            </a:br>
            <a:r>
              <a:rPr lang="fr-FR" sz="1200" dirty="0">
                <a:solidFill>
                  <a:srgbClr val="FF3300"/>
                </a:solidFill>
              </a:rPr>
              <a:t>	</a:t>
            </a:r>
            <a:r>
              <a:rPr lang="fr-FR" sz="1200" i="1" dirty="0">
                <a:solidFill>
                  <a:srgbClr val="FF3300"/>
                </a:solidFill>
              </a:rPr>
              <a:t>Décret n°2015-885 du 20 juillet 2015</a:t>
            </a:r>
            <a:br>
              <a:rPr lang="fr-FR" sz="1200" i="1" dirty="0">
                <a:solidFill>
                  <a:srgbClr val="FF3300"/>
                </a:solidFill>
              </a:rPr>
            </a:br>
            <a:r>
              <a:rPr lang="fr-FR" sz="1200" i="1" dirty="0" smtClean="0">
                <a:solidFill>
                  <a:srgbClr val="FF3300"/>
                </a:solidFill>
              </a:rPr>
              <a:t>	Arrêté </a:t>
            </a:r>
            <a:r>
              <a:rPr lang="fr-FR" sz="1200" i="1" dirty="0">
                <a:solidFill>
                  <a:srgbClr val="FF3300"/>
                </a:solidFill>
              </a:rPr>
              <a:t>du 20 juillet 2015</a:t>
            </a:r>
            <a:br>
              <a:rPr lang="fr-FR" sz="1200" i="1" dirty="0">
                <a:solidFill>
                  <a:srgbClr val="FF3300"/>
                </a:solidFill>
              </a:rPr>
            </a:br>
            <a:r>
              <a:rPr lang="fr-FR" sz="1200" i="1" dirty="0" smtClean="0">
                <a:solidFill>
                  <a:srgbClr val="FF3300"/>
                </a:solidFill>
              </a:rPr>
              <a:t>	Circulaire </a:t>
            </a:r>
            <a:r>
              <a:rPr lang="fr-FR" sz="1200" i="1" dirty="0">
                <a:solidFill>
                  <a:srgbClr val="FF3300"/>
                </a:solidFill>
              </a:rPr>
              <a:t>n°2015-110 du 21 juillet 2015</a:t>
            </a:r>
            <a:endParaRPr lang="fr-FR" sz="1200" dirty="0">
              <a:solidFill>
                <a:srgbClr val="FF3300"/>
              </a:solidFill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467543" y="2067694"/>
            <a:ext cx="8316455" cy="1959886"/>
          </a:xfrm>
        </p:spPr>
        <p:txBody>
          <a:bodyPr/>
          <a:lstStyle/>
          <a:p>
            <a:pPr marL="540000" lvl="3" indent="0">
              <a:buNone/>
            </a:pPr>
            <a:endParaRPr lang="fr-FR" sz="1800" dirty="0"/>
          </a:p>
          <a:p>
            <a:pPr algn="just"/>
            <a:r>
              <a:rPr lang="fr-FR" sz="1600" dirty="0"/>
              <a:t>Le décret du 20 juillet institue une </a:t>
            </a:r>
            <a:r>
              <a:rPr lang="fr-FR" sz="1600" b="1" dirty="0" smtClean="0"/>
              <a:t>certification d'aptitude </a:t>
            </a:r>
            <a:r>
              <a:rPr lang="fr-FR" sz="1600" b="1" dirty="0"/>
              <a:t>aux fonctions de </a:t>
            </a:r>
            <a:r>
              <a:rPr lang="fr-FR" sz="1600" b="1" dirty="0" smtClean="0"/>
              <a:t>formateur académique </a:t>
            </a:r>
            <a:r>
              <a:rPr lang="fr-FR" sz="1600" b="1" dirty="0"/>
              <a:t>(CAFFA), </a:t>
            </a:r>
            <a:r>
              <a:rPr lang="fr-FR" sz="1600" dirty="0"/>
              <a:t>exigée des candidats </a:t>
            </a:r>
            <a:r>
              <a:rPr lang="fr-FR" sz="1600" dirty="0" smtClean="0"/>
              <a:t>aux fonctions </a:t>
            </a:r>
            <a:r>
              <a:rPr lang="fr-FR" sz="1600" dirty="0"/>
              <a:t>comportant des activités d'animation, </a:t>
            </a:r>
            <a:r>
              <a:rPr lang="fr-FR" sz="1600" dirty="0" smtClean="0"/>
              <a:t>de recherche </a:t>
            </a:r>
            <a:r>
              <a:rPr lang="fr-FR" sz="1600" dirty="0"/>
              <a:t>et de formation dans le cadre de </a:t>
            </a:r>
            <a:r>
              <a:rPr lang="fr-FR" sz="1600" dirty="0" smtClean="0"/>
              <a:t>la formation </a:t>
            </a:r>
            <a:r>
              <a:rPr lang="fr-FR" sz="1600" dirty="0"/>
              <a:t>initiale et continue des </a:t>
            </a:r>
            <a:r>
              <a:rPr lang="fr-FR" sz="1600" dirty="0" smtClean="0"/>
              <a:t>personnels enseignants </a:t>
            </a:r>
            <a:r>
              <a:rPr lang="fr-FR" sz="1600" dirty="0"/>
              <a:t>et des personnels d'éducation </a:t>
            </a:r>
            <a:r>
              <a:rPr lang="fr-FR" sz="1600" dirty="0" smtClean="0"/>
              <a:t>de l'enseignement </a:t>
            </a:r>
            <a:r>
              <a:rPr lang="fr-FR" sz="1600" dirty="0"/>
              <a:t>du second degré</a:t>
            </a:r>
          </a:p>
          <a:p>
            <a:pPr lvl="3"/>
            <a:endParaRPr lang="fr-FR" sz="1800" dirty="0"/>
          </a:p>
          <a:p>
            <a:pPr marL="783450" lvl="3" indent="-171450">
              <a:buFontTx/>
              <a:buChar char="-"/>
            </a:pPr>
            <a:endParaRPr lang="fr-FR" sz="1800" dirty="0" smtClean="0"/>
          </a:p>
          <a:p>
            <a:endParaRPr lang="fr-FR" sz="1800" dirty="0" smtClean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000" dirty="0" smtClean="0">
                <a:solidFill>
                  <a:srgbClr val="7030A0"/>
                </a:solidFill>
              </a:rPr>
              <a:t>2. LE CAFFA</a:t>
            </a:r>
            <a:endParaRPr lang="fr-FR" sz="1000" dirty="0">
              <a:solidFill>
                <a:srgbClr val="7030A0"/>
              </a:solidFill>
            </a:endParaRPr>
          </a:p>
          <a:p>
            <a:pPr marL="0" lvl="1" indent="0">
              <a:buNone/>
            </a:pPr>
            <a:r>
              <a:rPr lang="fr-FR" sz="1000" b="1" dirty="0" smtClean="0">
                <a:solidFill>
                  <a:srgbClr val="7030A0"/>
                </a:solidFill>
              </a:rPr>
              <a:t>Un cadre réglementaire national</a:t>
            </a:r>
            <a:endParaRPr lang="fr-FR" sz="1000" b="1" dirty="0">
              <a:solidFill>
                <a:srgbClr val="7030A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latin typeface="+mn-lt"/>
              </a:rPr>
              <a:t>10/09/2024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Corps d’inspection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8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10/09/2024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Corps d’inspection</a:t>
            </a:r>
            <a:endParaRPr lang="fr-FR" dirty="0"/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21" y="347352"/>
            <a:ext cx="7220958" cy="444879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25444">
            <a:off x="2987824" y="1851670"/>
            <a:ext cx="3739235" cy="1733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8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51520" y="900000"/>
            <a:ext cx="8460471" cy="591630"/>
          </a:xfrm>
        </p:spPr>
        <p:txBody>
          <a:bodyPr/>
          <a:lstStyle/>
          <a:p>
            <a:r>
              <a:rPr lang="fr-FR" sz="1200" dirty="0" smtClean="0">
                <a:solidFill>
                  <a:srgbClr val="FF3300"/>
                </a:solidFill>
              </a:rPr>
              <a:t> </a:t>
            </a:r>
            <a:r>
              <a:rPr lang="fr-FR" sz="2400" dirty="0">
                <a:solidFill>
                  <a:srgbClr val="002060"/>
                </a:solidFill>
              </a:rPr>
              <a:t>L</a:t>
            </a:r>
            <a:r>
              <a:rPr lang="fr-FR" sz="2400" dirty="0" smtClean="0">
                <a:solidFill>
                  <a:srgbClr val="002060"/>
                </a:solidFill>
              </a:rPr>
              <a:t>es conditions d’inscription :</a:t>
            </a:r>
            <a:r>
              <a:rPr lang="fr-FR" sz="1200" dirty="0" smtClean="0">
                <a:solidFill>
                  <a:srgbClr val="FF3300"/>
                </a:solidFill>
              </a:rPr>
              <a:t/>
            </a:r>
            <a:br>
              <a:rPr lang="fr-FR" sz="1200" dirty="0" smtClean="0">
                <a:solidFill>
                  <a:srgbClr val="FF3300"/>
                </a:solidFill>
              </a:rPr>
            </a:br>
            <a:r>
              <a:rPr lang="fr-FR" sz="1200" dirty="0" smtClean="0">
                <a:solidFill>
                  <a:srgbClr val="FF3300"/>
                </a:solidFill>
              </a:rPr>
              <a:t/>
            </a:r>
            <a:br>
              <a:rPr lang="fr-FR" sz="1200" dirty="0" smtClean="0">
                <a:solidFill>
                  <a:srgbClr val="FF3300"/>
                </a:solidFill>
              </a:rPr>
            </a:br>
            <a:r>
              <a:rPr lang="fr-FR" sz="1200" dirty="0">
                <a:solidFill>
                  <a:srgbClr val="FF3300"/>
                </a:solidFill>
              </a:rPr>
              <a:t>	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23528" y="1491630"/>
            <a:ext cx="8568951" cy="3024336"/>
          </a:xfrm>
        </p:spPr>
        <p:txBody>
          <a:bodyPr/>
          <a:lstStyle/>
          <a:p>
            <a:pPr algn="just"/>
            <a:r>
              <a:rPr lang="fr-FR" sz="1400" b="1" dirty="0" smtClean="0"/>
              <a:t>- </a:t>
            </a:r>
            <a:r>
              <a:rPr lang="fr-FR" sz="1600" b="1" dirty="0" smtClean="0"/>
              <a:t>examen </a:t>
            </a:r>
            <a:r>
              <a:rPr lang="fr-FR" sz="1600" b="1" dirty="0"/>
              <a:t>ouvert aux personnels enseignants du second </a:t>
            </a:r>
            <a:r>
              <a:rPr lang="fr-FR" sz="1600" b="1" dirty="0" smtClean="0"/>
              <a:t>degré, aux </a:t>
            </a:r>
            <a:r>
              <a:rPr lang="fr-FR" sz="1600" b="1" dirty="0"/>
              <a:t>conseillers principaux </a:t>
            </a:r>
            <a:r>
              <a:rPr lang="fr-FR" sz="1600" b="1" dirty="0" smtClean="0"/>
              <a:t>d'éducation </a:t>
            </a:r>
            <a:r>
              <a:rPr lang="fr-FR" sz="1600" b="1" dirty="0"/>
              <a:t>titulaires, </a:t>
            </a:r>
            <a:r>
              <a:rPr lang="fr-FR" sz="1600" b="1" dirty="0" smtClean="0"/>
              <a:t>aux contractuels </a:t>
            </a:r>
            <a:r>
              <a:rPr lang="fr-FR" sz="1600" b="1" dirty="0"/>
              <a:t>en </a:t>
            </a:r>
            <a:r>
              <a:rPr lang="fr-FR" sz="1600" b="1" dirty="0" smtClean="0"/>
              <a:t>CDI</a:t>
            </a:r>
          </a:p>
          <a:p>
            <a:pPr algn="just"/>
            <a:endParaRPr lang="fr-FR" sz="1600" b="1" dirty="0" smtClean="0"/>
          </a:p>
          <a:p>
            <a:r>
              <a:rPr lang="fr-FR" sz="1600" b="1" dirty="0" smtClean="0"/>
              <a:t>-  </a:t>
            </a:r>
            <a:r>
              <a:rPr lang="fr-FR" sz="1600" dirty="0" smtClean="0"/>
              <a:t> </a:t>
            </a:r>
            <a:r>
              <a:rPr lang="fr-FR" sz="1600" b="1" dirty="0" smtClean="0"/>
              <a:t>justifier, au 31 décembre de l'année de l'examen, d'au moins cinq années de services accomplis (*) en qualité de professeur ou CPE titulaire ou non titulaire dans :</a:t>
            </a:r>
          </a:p>
          <a:p>
            <a:pPr lvl="2"/>
            <a:r>
              <a:rPr lang="fr-FR" sz="1000" dirty="0" smtClean="0"/>
              <a:t> </a:t>
            </a:r>
            <a:r>
              <a:rPr lang="fr-FR" sz="1200" b="1" dirty="0"/>
              <a:t>un EPLE</a:t>
            </a:r>
          </a:p>
          <a:p>
            <a:pPr lvl="2"/>
            <a:r>
              <a:rPr lang="fr-FR" sz="1200" dirty="0" smtClean="0"/>
              <a:t> </a:t>
            </a:r>
            <a:r>
              <a:rPr lang="fr-FR" sz="1200" b="1" dirty="0"/>
              <a:t>une unité spéciale d’enseignement</a:t>
            </a:r>
          </a:p>
          <a:p>
            <a:pPr lvl="2"/>
            <a:r>
              <a:rPr lang="fr-FR" sz="1200" dirty="0" smtClean="0"/>
              <a:t> </a:t>
            </a:r>
            <a:r>
              <a:rPr lang="fr-FR" sz="1200" b="1" dirty="0"/>
              <a:t>une école supérieure du professorat (IUFM, ESPE, INSPE)</a:t>
            </a:r>
          </a:p>
          <a:p>
            <a:pPr lvl="2"/>
            <a:r>
              <a:rPr lang="fr-FR" sz="1000" dirty="0" smtClean="0"/>
              <a:t> </a:t>
            </a:r>
            <a:r>
              <a:rPr lang="fr-FR" sz="1000" b="1" dirty="0" smtClean="0"/>
              <a:t>…</a:t>
            </a:r>
            <a:endParaRPr lang="fr-FR" sz="1800" dirty="0" smtClean="0"/>
          </a:p>
          <a:p>
            <a:pPr algn="just"/>
            <a:r>
              <a:rPr lang="fr-FR" sz="1800" dirty="0" smtClean="0"/>
              <a:t> </a:t>
            </a:r>
            <a:r>
              <a:rPr lang="fr-FR" sz="1400" b="1" dirty="0"/>
              <a:t>(*) </a:t>
            </a:r>
            <a:r>
              <a:rPr lang="fr-FR" sz="1400" b="1" dirty="0" smtClean="0"/>
              <a:t>de </a:t>
            </a:r>
            <a:r>
              <a:rPr lang="fr-FR" sz="1400" b="1" dirty="0"/>
              <a:t>manière </a:t>
            </a:r>
            <a:r>
              <a:rPr lang="fr-FR" sz="1400" b="1" dirty="0" smtClean="0"/>
              <a:t>continue discontinue </a:t>
            </a:r>
            <a:r>
              <a:rPr lang="fr-FR" sz="1400" b="1" dirty="0"/>
              <a:t>ou à temps </a:t>
            </a:r>
            <a:r>
              <a:rPr lang="fr-FR" sz="1400" b="1" dirty="0" smtClean="0"/>
              <a:t>partiel, effectués</a:t>
            </a:r>
            <a:r>
              <a:rPr lang="fr-FR" sz="1400" b="1" dirty="0"/>
              <a:t>, dans les mêmes conditions, hors du territoire national</a:t>
            </a:r>
            <a:endParaRPr lang="fr-FR" sz="1400" dirty="0"/>
          </a:p>
          <a:p>
            <a:endParaRPr lang="fr-FR" sz="1800" dirty="0" smtClean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000" dirty="0" smtClean="0">
                <a:solidFill>
                  <a:srgbClr val="7030A0"/>
                </a:solidFill>
              </a:rPr>
              <a:t>2. LE CAFFA</a:t>
            </a:r>
            <a:endParaRPr lang="fr-FR" sz="1000" dirty="0">
              <a:solidFill>
                <a:srgbClr val="7030A0"/>
              </a:solidFill>
            </a:endParaRPr>
          </a:p>
          <a:p>
            <a:pPr marL="0" lvl="1" indent="0">
              <a:buNone/>
            </a:pPr>
            <a:r>
              <a:rPr lang="fr-FR" sz="1000" b="1" dirty="0" smtClean="0">
                <a:solidFill>
                  <a:srgbClr val="7030A0"/>
                </a:solidFill>
              </a:rPr>
              <a:t>Un cadre réglementaire national</a:t>
            </a:r>
            <a:endParaRPr lang="fr-FR" sz="1000" b="1" dirty="0">
              <a:solidFill>
                <a:srgbClr val="7030A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latin typeface="+mn-lt"/>
              </a:rPr>
              <a:t>10/09/2024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Corps d’inspection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96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51520" y="799811"/>
            <a:ext cx="8460471" cy="375606"/>
          </a:xfrm>
        </p:spPr>
        <p:txBody>
          <a:bodyPr/>
          <a:lstStyle/>
          <a:p>
            <a:r>
              <a:rPr lang="fr-FR" sz="1200" dirty="0" smtClean="0">
                <a:solidFill>
                  <a:srgbClr val="FF3300"/>
                </a:solidFill>
              </a:rPr>
              <a:t> </a:t>
            </a:r>
            <a:r>
              <a:rPr lang="fr-FR" sz="2400" dirty="0">
                <a:solidFill>
                  <a:srgbClr val="002060"/>
                </a:solidFill>
              </a:rPr>
              <a:t>L</a:t>
            </a:r>
            <a:r>
              <a:rPr lang="fr-FR" sz="2400" dirty="0" smtClean="0">
                <a:solidFill>
                  <a:srgbClr val="002060"/>
                </a:solidFill>
              </a:rPr>
              <a:t>es épreuves :</a:t>
            </a:r>
            <a:r>
              <a:rPr lang="fr-FR" sz="1200" dirty="0" smtClean="0">
                <a:solidFill>
                  <a:srgbClr val="FF3300"/>
                </a:solidFill>
              </a:rPr>
              <a:t/>
            </a:r>
            <a:br>
              <a:rPr lang="fr-FR" sz="1200" dirty="0" smtClean="0">
                <a:solidFill>
                  <a:srgbClr val="FF3300"/>
                </a:solidFill>
              </a:rPr>
            </a:br>
            <a:r>
              <a:rPr lang="fr-FR" sz="1200" dirty="0" smtClean="0">
                <a:solidFill>
                  <a:srgbClr val="FF3300"/>
                </a:solidFill>
              </a:rPr>
              <a:t/>
            </a:r>
            <a:br>
              <a:rPr lang="fr-FR" sz="1200" dirty="0" smtClean="0">
                <a:solidFill>
                  <a:srgbClr val="FF3300"/>
                </a:solidFill>
              </a:rPr>
            </a:br>
            <a:r>
              <a:rPr lang="fr-FR" sz="1200" dirty="0">
                <a:solidFill>
                  <a:srgbClr val="FF3300"/>
                </a:solidFill>
              </a:rPr>
              <a:t>	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251520" y="1175416"/>
            <a:ext cx="8568951" cy="3608083"/>
          </a:xfrm>
        </p:spPr>
        <p:txBody>
          <a:bodyPr/>
          <a:lstStyle/>
          <a:p>
            <a:pPr marL="285750" indent="-285750" algn="just">
              <a:buFontTx/>
              <a:buChar char="-"/>
            </a:pPr>
            <a:r>
              <a:rPr lang="fr-FR" sz="1800" b="1" dirty="0" smtClean="0"/>
              <a:t>ADMISSIBILITE (1</a:t>
            </a:r>
            <a:r>
              <a:rPr lang="fr-FR" sz="1800" b="1" baseline="30000" dirty="0" smtClean="0"/>
              <a:t>ère</a:t>
            </a:r>
            <a:r>
              <a:rPr lang="fr-FR" sz="1800" b="1" dirty="0" smtClean="0"/>
              <a:t> année)</a:t>
            </a:r>
          </a:p>
          <a:p>
            <a:pPr algn="just"/>
            <a:r>
              <a:rPr lang="fr-FR" sz="1400" b="1" dirty="0" smtClean="0">
                <a:sym typeface="Wingdings" panose="05000000000000000000" pitchFamily="2" charset="2"/>
              </a:rPr>
              <a:t>	 </a:t>
            </a:r>
            <a:r>
              <a:rPr lang="fr-FR" sz="1600" b="1" dirty="0" smtClean="0">
                <a:sym typeface="Wingdings" panose="05000000000000000000" pitchFamily="2" charset="2"/>
              </a:rPr>
              <a:t>une épreuve</a:t>
            </a:r>
          </a:p>
          <a:p>
            <a:pPr algn="just"/>
            <a:r>
              <a:rPr lang="fr-FR" sz="1200" i="1" dirty="0" smtClean="0"/>
              <a:t>un entretien de 45 minutes avec le jury (15 minutes d’exposé et 30 minutes d’entretien) à l’appui du dossier fourni par le candidat, constitué d’un rapport d’activités de 5 pages maximum (hors annexes) et des rapports d’évaluation administrative et pédagogique</a:t>
            </a:r>
          </a:p>
          <a:p>
            <a:pPr algn="just"/>
            <a:endParaRPr lang="fr-FR" sz="500" b="1" dirty="0" smtClean="0">
              <a:sym typeface="Wingdings" panose="05000000000000000000" pitchFamily="2" charset="2"/>
            </a:endParaRPr>
          </a:p>
          <a:p>
            <a:pPr algn="just"/>
            <a:r>
              <a:rPr lang="fr-FR" sz="1200" i="1" dirty="0" smtClean="0"/>
              <a:t> -    </a:t>
            </a:r>
            <a:r>
              <a:rPr lang="fr-FR" sz="1800" b="1" dirty="0" smtClean="0"/>
              <a:t>ADMISSION (2</a:t>
            </a:r>
            <a:r>
              <a:rPr lang="fr-FR" sz="1800" b="1" baseline="30000" dirty="0" smtClean="0"/>
              <a:t>ème</a:t>
            </a:r>
            <a:r>
              <a:rPr lang="fr-FR" sz="1800" b="1" dirty="0" smtClean="0"/>
              <a:t> année)</a:t>
            </a:r>
          </a:p>
          <a:p>
            <a:pPr algn="just"/>
            <a:r>
              <a:rPr lang="fr-FR" sz="1400" b="1" dirty="0" smtClean="0">
                <a:sym typeface="Wingdings" panose="05000000000000000000" pitchFamily="2" charset="2"/>
              </a:rPr>
              <a:t>	 </a:t>
            </a:r>
            <a:r>
              <a:rPr lang="fr-FR" sz="1600" b="1" dirty="0" smtClean="0">
                <a:sym typeface="Wingdings" panose="05000000000000000000" pitchFamily="2" charset="2"/>
              </a:rPr>
              <a:t>deux épreuves</a:t>
            </a:r>
          </a:p>
          <a:p>
            <a:pPr marL="228600" indent="-228600" algn="just">
              <a:spcAft>
                <a:spcPts val="0"/>
              </a:spcAft>
              <a:buAutoNum type="alphaLcPeriod"/>
            </a:pPr>
            <a:r>
              <a:rPr lang="fr-FR" sz="1200" i="1" dirty="0" smtClean="0"/>
              <a:t>une </a:t>
            </a:r>
            <a:r>
              <a:rPr lang="fr-FR" sz="1200" b="1" i="1" dirty="0" smtClean="0"/>
              <a:t>épreuve de pratique professionnelle au choix du candidat </a:t>
            </a:r>
            <a:r>
              <a:rPr lang="fr-FR" sz="1200" i="1" dirty="0" smtClean="0"/>
              <a:t>(</a:t>
            </a:r>
            <a:r>
              <a:rPr lang="fr-FR" sz="1200" b="1" i="1" dirty="0" smtClean="0">
                <a:solidFill>
                  <a:srgbClr val="0070C0"/>
                </a:solidFill>
              </a:rPr>
              <a:t>analyse de séance dans le cadre du tutorat ou animation d'une action de formation</a:t>
            </a:r>
            <a:r>
              <a:rPr lang="fr-FR" sz="1200" i="1" dirty="0" smtClean="0"/>
              <a:t>) suivie d'un entretien avec les deux examinateurs qualifiés adjoints au jury ; </a:t>
            </a:r>
          </a:p>
          <a:p>
            <a:pPr algn="just">
              <a:spcAft>
                <a:spcPts val="0"/>
              </a:spcAft>
            </a:pPr>
            <a:r>
              <a:rPr lang="fr-FR" sz="1200" i="1" dirty="0" smtClean="0"/>
              <a:t>     Durée : 60 à 90 minutes + 30 minutes d'entretien</a:t>
            </a:r>
          </a:p>
          <a:p>
            <a:pPr algn="just">
              <a:spcAft>
                <a:spcPts val="0"/>
              </a:spcAft>
            </a:pPr>
            <a:r>
              <a:rPr lang="fr-FR" sz="1200" b="1" i="1" dirty="0" smtClean="0"/>
              <a:t>b. un mémoire professionnel </a:t>
            </a:r>
            <a:r>
              <a:rPr lang="fr-FR" sz="1200" i="1" dirty="0" smtClean="0"/>
              <a:t>(20-30 p hors annexes) </a:t>
            </a:r>
            <a:r>
              <a:rPr lang="fr-FR" sz="1200" b="1" i="1" dirty="0" smtClean="0"/>
              <a:t>et sa soutenance </a:t>
            </a:r>
            <a:r>
              <a:rPr lang="fr-FR" sz="1200" i="1" dirty="0" smtClean="0"/>
              <a:t>avec les membres du </a:t>
            </a:r>
            <a:r>
              <a:rPr lang="fr-FR" sz="1200" i="1" dirty="0" smtClean="0"/>
              <a:t>jury. </a:t>
            </a:r>
            <a:r>
              <a:rPr lang="fr-FR" sz="1200" i="1" dirty="0" smtClean="0"/>
              <a:t>Travail personnel de réflexion sur un sujet choisi par le candidat portant sur une problématique d'accompagnement ou de formation. </a:t>
            </a:r>
          </a:p>
          <a:p>
            <a:pPr algn="just">
              <a:spcAft>
                <a:spcPts val="0"/>
              </a:spcAft>
            </a:pPr>
            <a:r>
              <a:rPr lang="fr-FR" sz="1200" i="1" dirty="0" smtClean="0"/>
              <a:t>    Durée : 45 minutes dont 30 minutes d'entretien.</a:t>
            </a:r>
          </a:p>
          <a:p>
            <a:pPr algn="just">
              <a:spcAft>
                <a:spcPts val="0"/>
              </a:spcAft>
            </a:pPr>
            <a:endParaRPr lang="fr-FR" sz="500" i="1" dirty="0" smtClean="0"/>
          </a:p>
          <a:p>
            <a:pPr algn="ctr">
              <a:spcAft>
                <a:spcPts val="0"/>
              </a:spcAft>
            </a:pPr>
            <a:r>
              <a:rPr lang="fr-FR" sz="1400" dirty="0">
                <a:sym typeface="Wingdings" panose="05000000000000000000" pitchFamily="2" charset="2"/>
              </a:rPr>
              <a:t></a:t>
            </a:r>
            <a:r>
              <a:rPr lang="fr-FR" sz="1400" b="1" dirty="0">
                <a:sym typeface="Wingdings" panose="05000000000000000000" pitchFamily="2" charset="2"/>
              </a:rPr>
              <a:t>cursus accompagné sur les deux années dans le cadre du plan académique de formation</a:t>
            </a:r>
          </a:p>
          <a:p>
            <a:pPr algn="just">
              <a:spcAft>
                <a:spcPts val="0"/>
              </a:spcAft>
            </a:pPr>
            <a:endParaRPr lang="fr-FR" sz="1200" i="1" dirty="0" smtClean="0"/>
          </a:p>
          <a:p>
            <a:pPr algn="just"/>
            <a:endParaRPr lang="fr-FR" sz="1200" i="1" dirty="0" smtClean="0"/>
          </a:p>
          <a:p>
            <a:endParaRPr lang="fr-FR" sz="1800" dirty="0" smtClean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000" dirty="0" smtClean="0">
                <a:solidFill>
                  <a:srgbClr val="7030A0"/>
                </a:solidFill>
              </a:rPr>
              <a:t>2. LE CAFFA</a:t>
            </a:r>
            <a:endParaRPr lang="fr-FR" sz="1000" dirty="0">
              <a:solidFill>
                <a:srgbClr val="7030A0"/>
              </a:solidFill>
            </a:endParaRPr>
          </a:p>
          <a:p>
            <a:pPr marL="0" lvl="1" indent="0">
              <a:buNone/>
            </a:pPr>
            <a:r>
              <a:rPr lang="fr-FR" sz="1000" b="1" dirty="0" smtClean="0">
                <a:solidFill>
                  <a:srgbClr val="7030A0"/>
                </a:solidFill>
              </a:rPr>
              <a:t>Un cadre réglementaire national</a:t>
            </a:r>
            <a:endParaRPr lang="fr-FR" sz="1000" b="1" dirty="0">
              <a:solidFill>
                <a:srgbClr val="7030A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latin typeface="+mn-lt"/>
              </a:rPr>
              <a:t>10/09/2024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Corps d’inspection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65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Props1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schemas.microsoft.com/office/2006/metadata/properties"/>
    <ds:schemaRef ds:uri="2c7ddd52-0a06-43b1-a35c-dcb15ea2e3f4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7497</TotalTime>
  <Words>1640</Words>
  <Application>Microsoft Office PowerPoint</Application>
  <PresentationFormat>Affichage à l'écran (16:9)</PresentationFormat>
  <Paragraphs>194</Paragraphs>
  <Slides>17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Marianne</vt:lpstr>
      <vt:lpstr>Wingdings</vt:lpstr>
      <vt:lpstr>MINISTÈRIEL</vt:lpstr>
      <vt:lpstr>Présentation PowerPoint</vt:lpstr>
      <vt:lpstr>Sommaire</vt:lpstr>
      <vt:lpstr>1. Le certificat d’aptitude aux fonctions de formateur académique (CAFFA) …   … une ambition nationale visant l’amélioration de la qualité de la formation des personnels d’enseignement et d’éducation tout au long de la vie et la montée en puissance de l’expertise professionnelle</vt:lpstr>
      <vt:lpstr>Les finalités de cette certification professionnelle</vt:lpstr>
      <vt:lpstr>2. Le certificat d’aptitude aux fonctions de formateur académique (CAFFA) …   … un cadre réglementaire national précis pour une certification académique</vt:lpstr>
      <vt:lpstr> Textes de référence :   Décret n°2015-885 du 20 juillet 2015  Arrêté du 20 juillet 2015  Circulaire n°2015-110 du 21 juillet 2015</vt:lpstr>
      <vt:lpstr>Présentation PowerPoint</vt:lpstr>
      <vt:lpstr> Les conditions d’inscription :   </vt:lpstr>
      <vt:lpstr> Les épreuves :   </vt:lpstr>
      <vt:lpstr> Les attendus de l’épreuve d’admissibilité    </vt:lpstr>
      <vt:lpstr>Les attendus des épreuves d’admission  </vt:lpstr>
      <vt:lpstr> Les attendus des épreuves d’admission (suite)    </vt:lpstr>
      <vt:lpstr>3. Le certificat d’aptitude aux fonctions de formateur académique (CAFFA)    … la formation et l’accompagnement des candidats</vt:lpstr>
      <vt:lpstr> Formation : dates et contenus   </vt:lpstr>
      <vt:lpstr> Le calendrier académique  </vt:lpstr>
      <vt:lpstr> Le portail académique   </vt:lpstr>
      <vt:lpstr> Le portail académique   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Miloude Si-Mohammed</cp:lastModifiedBy>
  <cp:revision>66</cp:revision>
  <dcterms:created xsi:type="dcterms:W3CDTF">2020-03-05T15:21:24Z</dcterms:created>
  <dcterms:modified xsi:type="dcterms:W3CDTF">2024-09-10T14:50:26Z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